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20"/>
  </p:notesMasterIdLst>
  <p:sldIdLst>
    <p:sldId id="912" r:id="rId4"/>
    <p:sldId id="3552" r:id="rId5"/>
    <p:sldId id="3594" r:id="rId6"/>
    <p:sldId id="3595" r:id="rId7"/>
    <p:sldId id="3596" r:id="rId8"/>
    <p:sldId id="3598" r:id="rId9"/>
    <p:sldId id="3605" r:id="rId10"/>
    <p:sldId id="3599" r:id="rId11"/>
    <p:sldId id="3604" r:id="rId12"/>
    <p:sldId id="3600" r:id="rId13"/>
    <p:sldId id="3606" r:id="rId14"/>
    <p:sldId id="3597" r:id="rId15"/>
    <p:sldId id="3607" r:id="rId16"/>
    <p:sldId id="3601" r:id="rId17"/>
    <p:sldId id="3602" r:id="rId18"/>
    <p:sldId id="3608" r:id="rId19"/>
    <p:sldId id="3609" r:id="rId21"/>
    <p:sldId id="3610" r:id="rId22"/>
    <p:sldId id="3611" r:id="rId23"/>
    <p:sldId id="3612" r:id="rId24"/>
    <p:sldId id="3613" r:id="rId25"/>
    <p:sldId id="3614" r:id="rId26"/>
    <p:sldId id="3616" r:id="rId27"/>
    <p:sldId id="3617" r:id="rId28"/>
    <p:sldId id="3618" r:id="rId29"/>
    <p:sldId id="3615" r:id="rId30"/>
    <p:sldId id="3619" r:id="rId31"/>
    <p:sldId id="3620" r:id="rId32"/>
    <p:sldId id="3621" r:id="rId33"/>
    <p:sldId id="3622" r:id="rId34"/>
    <p:sldId id="3623" r:id="rId35"/>
    <p:sldId id="3624" r:id="rId36"/>
    <p:sldId id="3625" r:id="rId37"/>
    <p:sldId id="3626" r:id="rId38"/>
    <p:sldId id="3627" r:id="rId39"/>
    <p:sldId id="3628" r:id="rId40"/>
    <p:sldId id="3629" r:id="rId41"/>
    <p:sldId id="3630" r:id="rId42"/>
    <p:sldId id="3631" r:id="rId43"/>
    <p:sldId id="3638" r:id="rId44"/>
    <p:sldId id="3639" r:id="rId45"/>
    <p:sldId id="3640" r:id="rId46"/>
    <p:sldId id="364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io Sposato" initials="AS" lastIdx="1" clrIdx="0"/>
  <p:cmAuthor id="2" name="Arvind S"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a:srgbClr val="069388"/>
    <a:srgbClr val="FBE5D6"/>
    <a:srgbClr val="1A2F5E"/>
    <a:srgbClr val="265F92"/>
    <a:srgbClr val="FEFEFE"/>
    <a:srgbClr val="FF423A"/>
    <a:srgbClr val="009999"/>
    <a:srgbClr val="9999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7D2F32-7EE9-4C9F-9BE1-828C87BC71A3}"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2C313-44CF-4AED-9E02-59B1D4B2FE2B}"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svg"/><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3.svg"/><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1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3.svg"/><Relationship Id="rId4" Type="http://schemas.openxmlformats.org/officeDocument/2006/relationships/image" Target="../media/image15.png"/><Relationship Id="rId3" Type="http://schemas.microsoft.com/office/2007/relationships/hdphoto" Target="../media/image12.wdp"/><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2.svg"/><Relationship Id="rId4" Type="http://schemas.openxmlformats.org/officeDocument/2006/relationships/image" Target="../media/image10.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1.svg"/><Relationship Id="rId4" Type="http://schemas.openxmlformats.org/officeDocument/2006/relationships/image" Target="../media/image5.png"/><Relationship Id="rId3" Type="http://schemas.microsoft.com/office/2007/relationships/hdphoto" Target="../media/image12.wdp"/><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468161"/>
            <a:ext cx="2743200" cy="365125"/>
          </a:xfrm>
        </p:spPr>
        <p:txBody>
          <a:bodyPr/>
          <a:lstStyle>
            <a:lvl1pPr>
              <a:defRPr>
                <a:solidFill>
                  <a:schemeClr val="bg1"/>
                </a:solidFill>
              </a:defRPr>
            </a:lvl1pPr>
          </a:lstStyle>
          <a:p>
            <a:fld id="{89A6A7EA-7F64-1D4C-A27A-5146934A05F5}" type="datetimeFigureOut">
              <a:rPr lang="en-US" smtClean="0"/>
            </a:fld>
            <a:endParaRPr lang="en-US"/>
          </a:p>
        </p:txBody>
      </p:sp>
      <p:sp>
        <p:nvSpPr>
          <p:cNvPr id="5" name="Footer Placeholder 4"/>
          <p:cNvSpPr>
            <a:spLocks noGrp="1"/>
          </p:cNvSpPr>
          <p:nvPr>
            <p:ph type="ftr" sz="quarter" idx="11"/>
          </p:nvPr>
        </p:nvSpPr>
        <p:spPr>
          <a:xfrm>
            <a:off x="4038600" y="6468161"/>
            <a:ext cx="4114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610600" y="6468161"/>
            <a:ext cx="2743200" cy="365125"/>
          </a:xfrm>
        </p:spPr>
        <p:txBody>
          <a:bodyPr/>
          <a:lstStyle>
            <a:lvl1pPr>
              <a:defRPr>
                <a:solidFill>
                  <a:schemeClr val="bg1"/>
                </a:solidFill>
              </a:defRPr>
            </a:lvl1pPr>
          </a:lstStyle>
          <a:p>
            <a:fld id="{9A4718B0-5FC1-0F4D-A6D0-F80FDE495861}" type="slidenum">
              <a:rPr lang="en-US" smtClean="0"/>
            </a:fld>
            <a:endParaRPr lang="en-US"/>
          </a:p>
        </p:txBody>
      </p:sp>
      <p:sp>
        <p:nvSpPr>
          <p:cNvPr id="14" name="TextBox 13"/>
          <p:cNvSpPr txBox="1"/>
          <p:nvPr userDrawn="1"/>
        </p:nvSpPr>
        <p:spPr>
          <a:xfrm>
            <a:off x="826640" y="5820015"/>
            <a:ext cx="1909690" cy="369332"/>
          </a:xfrm>
          <a:prstGeom prst="rect">
            <a:avLst/>
          </a:prstGeom>
          <a:noFill/>
        </p:spPr>
        <p:txBody>
          <a:bodyPr wrap="none" rtlCol="0">
            <a:spAutoFit/>
          </a:bodyPr>
          <a:lstStyle/>
          <a:p>
            <a:r>
              <a:rPr lang="en-US">
                <a:solidFill>
                  <a:schemeClr val="bg1"/>
                </a:solidFill>
                <a:latin typeface="+mj-lt"/>
              </a:rPr>
              <a:t>www.erplogic.com</a:t>
            </a:r>
            <a:endParaRPr lang="en-US">
              <a:solidFill>
                <a:schemeClr val="bg1"/>
              </a:solidFill>
              <a:latin typeface="+mj-lt"/>
            </a:endParaRPr>
          </a:p>
        </p:txBody>
      </p:sp>
      <p:pic>
        <p:nvPicPr>
          <p:cNvPr id="8" name="Picture 12"/>
          <p:cNvPicPr preferRelativeResize="0"/>
          <p:nvPr userDrawn="1"/>
        </p:nvPicPr>
        <p:blipFill>
          <a:blip r:embed="rId2">
            <a:extLst>
              <a:ext uri="{28A0092B-C50C-407E-A947-70E740481C1C}">
                <a14:useLocalDpi xmlns:a14="http://schemas.microsoft.com/office/drawing/2010/main" val="0"/>
              </a:ext>
            </a:extLst>
          </a:blip>
          <a:stretch>
            <a:fillRect/>
          </a:stretch>
        </p:blipFill>
        <p:spPr bwMode="auto">
          <a:xfrm>
            <a:off x="0" y="-798227"/>
            <a:ext cx="12192000" cy="763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object 3"/>
          <p:cNvGrpSpPr/>
          <p:nvPr userDrawn="1"/>
        </p:nvGrpSpPr>
        <p:grpSpPr>
          <a:xfrm>
            <a:off x="153966" y="317370"/>
            <a:ext cx="2668365" cy="1054230"/>
            <a:chOff x="1300034" y="4593536"/>
            <a:chExt cx="3975100" cy="1538293"/>
          </a:xfrm>
        </p:grpSpPr>
        <p:sp>
          <p:nvSpPr>
            <p:cNvPr id="10" name="object 4"/>
            <p:cNvSpPr/>
            <p:nvPr/>
          </p:nvSpPr>
          <p:spPr>
            <a:xfrm>
              <a:off x="1300034" y="4593536"/>
              <a:ext cx="3975100" cy="736600"/>
            </a:xfrm>
            <a:prstGeom prst="rect">
              <a:avLst/>
            </a:prstGeom>
            <a:blipFill>
              <a:blip r:embed="rId3" cstate="print"/>
              <a:stretch>
                <a:fillRect/>
              </a:stretch>
            </a:blipFill>
          </p:spPr>
          <p:txBody>
            <a:bodyPr wrap="square" lIns="0" tIns="0" rIns="0" bIns="0" rtlCol="0"/>
            <a:lstStyle/>
            <a:p/>
          </p:txBody>
        </p:sp>
        <p:sp>
          <p:nvSpPr>
            <p:cNvPr id="11" name="object 5"/>
            <p:cNvSpPr/>
            <p:nvPr/>
          </p:nvSpPr>
          <p:spPr>
            <a:xfrm>
              <a:off x="1515147" y="5549003"/>
              <a:ext cx="964693" cy="582826"/>
            </a:xfrm>
            <a:prstGeom prst="rect">
              <a:avLst/>
            </a:prstGeom>
            <a:blipFill>
              <a:blip r:embed="rId4" cstate="print"/>
              <a:stretch>
                <a:fillRect/>
              </a:stretch>
            </a:blipFill>
          </p:spPr>
          <p:txBody>
            <a:bodyPr wrap="square" lIns="0" tIns="0" rIns="0" bIns="0" rtlCol="0"/>
            <a:lstStyle/>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rcRect/>
          <a:stretch>
            <a:fillRect/>
          </a:stretch>
        </p:blipFill>
        <p:spPr>
          <a:xfrm>
            <a:off x="0" y="0"/>
            <a:ext cx="12192000" cy="6858000"/>
          </a:xfrm>
          <a:prstGeom prst="rect">
            <a:avLst/>
          </a:prstGeom>
        </p:spPr>
      </p:pic>
      <p:sp>
        <p:nvSpPr>
          <p:cNvPr id="10" name="Subtitle 2"/>
          <p:cNvSpPr>
            <a:spLocks noGrp="1"/>
          </p:cNvSpPr>
          <p:nvPr>
            <p:ph type="subTitle" idx="13" hasCustomPrompt="1"/>
          </p:nvPr>
        </p:nvSpPr>
        <p:spPr>
          <a:xfrm>
            <a:off x="800319" y="3504682"/>
            <a:ext cx="10488828" cy="646331"/>
          </a:xfrm>
        </p:spPr>
        <p:txBody>
          <a:bodyPr>
            <a:noAutofit/>
          </a:bodyPr>
          <a:lstStyle>
            <a:lvl1pPr marL="0" indent="0" algn="l">
              <a:buNone/>
              <a:defRPr lang="en-US" sz="3600" b="1" kern="1200" dirty="0">
                <a:solidFill>
                  <a:srgbClr val="FD5708"/>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Thank You!</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A6A7EA-7F64-1D4C-A27A-5146934A05F5}"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4718B0-5FC1-0F4D-A6D0-F80FDE495861}"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General Slide">
    <p:spTree>
      <p:nvGrpSpPr>
        <p:cNvPr id="1" name="Shape 1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rcRect/>
          <a:stretch>
            <a:fillRect/>
          </a:stretch>
        </p:blipFill>
        <p:spPr>
          <a:xfrm>
            <a:off x="0" y="0"/>
            <a:ext cx="12192000" cy="6858000"/>
          </a:xfrm>
          <a:prstGeom prst="rect">
            <a:avLst/>
          </a:prstGeom>
        </p:spPr>
      </p:pic>
      <p:sp>
        <p:nvSpPr>
          <p:cNvPr id="2" name="Title 1"/>
          <p:cNvSpPr>
            <a:spLocks noGrp="1"/>
          </p:cNvSpPr>
          <p:nvPr>
            <p:ph type="ctrTitle"/>
          </p:nvPr>
        </p:nvSpPr>
        <p:spPr>
          <a:xfrm>
            <a:off x="790398" y="3293411"/>
            <a:ext cx="6976700" cy="618478"/>
          </a:xfrm>
        </p:spPr>
        <p:txBody>
          <a:bodyPr anchor="b">
            <a:noAutofit/>
          </a:bodyPr>
          <a:lstStyle>
            <a:lvl1pPr algn="l">
              <a:defRPr sz="3600" b="1">
                <a:solidFill>
                  <a:schemeClr val="bg1"/>
                </a:solidFill>
                <a:latin typeface="+mn-lt"/>
              </a:defRPr>
            </a:lvl1pPr>
          </a:lstStyle>
          <a:p>
            <a:r>
              <a:rPr lang="en-US"/>
              <a:t>Click to edit Master title style</a:t>
            </a:r>
            <a:endParaRPr lang="en-US"/>
          </a:p>
        </p:txBody>
      </p:sp>
      <p:sp>
        <p:nvSpPr>
          <p:cNvPr id="3" name="Subtitle 2"/>
          <p:cNvSpPr>
            <a:spLocks noGrp="1"/>
          </p:cNvSpPr>
          <p:nvPr>
            <p:ph type="subTitle" idx="1"/>
          </p:nvPr>
        </p:nvSpPr>
        <p:spPr>
          <a:xfrm>
            <a:off x="790398" y="3912841"/>
            <a:ext cx="5231028" cy="505795"/>
          </a:xfrm>
        </p:spPr>
        <p:txBody>
          <a:bodyPr>
            <a:normAutofit/>
          </a:bodyPr>
          <a:lstStyle>
            <a:lvl1pPr marL="0" indent="0" algn="l" defTabSz="914400" rtl="0" eaLnBrk="1" latinLnBrk="0" hangingPunct="1">
              <a:buNone/>
              <a:defRPr lang="en-US" sz="3000" kern="1200" dirty="0">
                <a:solidFill>
                  <a:srgbClr val="FD5708"/>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838200" y="6468161"/>
            <a:ext cx="2743200" cy="365125"/>
          </a:xfrm>
        </p:spPr>
        <p:txBody>
          <a:bodyPr/>
          <a:lstStyle>
            <a:lvl1pPr>
              <a:defRPr>
                <a:solidFill>
                  <a:schemeClr val="bg1"/>
                </a:solidFill>
              </a:defRPr>
            </a:lvl1pPr>
          </a:lstStyle>
          <a:p>
            <a:fld id="{89A6A7EA-7F64-1D4C-A27A-5146934A05F5}" type="datetimeFigureOut">
              <a:rPr lang="en-US" smtClean="0"/>
            </a:fld>
            <a:endParaRPr lang="en-US"/>
          </a:p>
        </p:txBody>
      </p:sp>
      <p:sp>
        <p:nvSpPr>
          <p:cNvPr id="5" name="Footer Placeholder 4"/>
          <p:cNvSpPr>
            <a:spLocks noGrp="1"/>
          </p:cNvSpPr>
          <p:nvPr>
            <p:ph type="ftr" sz="quarter" idx="11"/>
          </p:nvPr>
        </p:nvSpPr>
        <p:spPr>
          <a:xfrm>
            <a:off x="4038600" y="6468161"/>
            <a:ext cx="4114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610600" y="6468161"/>
            <a:ext cx="2743200" cy="365125"/>
          </a:xfrm>
        </p:spPr>
        <p:txBody>
          <a:bodyPr/>
          <a:lstStyle>
            <a:lvl1pPr>
              <a:defRPr>
                <a:solidFill>
                  <a:schemeClr val="bg1"/>
                </a:solidFill>
              </a:defRPr>
            </a:lvl1pPr>
          </a:lstStyle>
          <a:p>
            <a:fld id="{9A4718B0-5FC1-0F4D-A6D0-F80FDE495861}" type="slidenum">
              <a:rPr lang="en-US" smtClean="0"/>
            </a:fld>
            <a:endParaRPr lang="en-US"/>
          </a:p>
        </p:txBody>
      </p:sp>
      <p:sp>
        <p:nvSpPr>
          <p:cNvPr id="14" name="TextBox 13"/>
          <p:cNvSpPr txBox="1"/>
          <p:nvPr userDrawn="1"/>
        </p:nvSpPr>
        <p:spPr>
          <a:xfrm>
            <a:off x="826640" y="5820015"/>
            <a:ext cx="1909690" cy="369332"/>
          </a:xfrm>
          <a:prstGeom prst="rect">
            <a:avLst/>
          </a:prstGeom>
          <a:noFill/>
        </p:spPr>
        <p:txBody>
          <a:bodyPr wrap="none" rtlCol="0">
            <a:spAutoFit/>
          </a:bodyPr>
          <a:lstStyle/>
          <a:p>
            <a:r>
              <a:rPr lang="en-US">
                <a:solidFill>
                  <a:schemeClr val="bg1"/>
                </a:solidFill>
                <a:latin typeface="+mj-lt"/>
              </a:rPr>
              <a:t>www.erplogic.com</a:t>
            </a:r>
            <a:endParaRPr lang="en-US">
              <a:solidFill>
                <a:schemeClr val="bg1"/>
              </a:solidFill>
              <a:latin typeface="+mj-l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rcRect/>
          <a:stretch>
            <a:fillRect/>
          </a:stretch>
        </p:blipFill>
        <p:spPr>
          <a:xfrm>
            <a:off x="0" y="14604"/>
            <a:ext cx="12192000" cy="6858000"/>
          </a:xfrm>
          <a:prstGeom prst="rect">
            <a:avLst/>
          </a:prstGeom>
          <a:solidFill>
            <a:srgbClr val="F8F9FB"/>
          </a:solidFill>
        </p:spPr>
      </p:pic>
      <p:sp>
        <p:nvSpPr>
          <p:cNvPr id="2"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cxnSp>
        <p:nvCxnSpPr>
          <p:cNvPr id="9" name="Straight Connector 8"/>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0"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14" name="TextBox 1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fld>
            <a:endParaRPr lang="en-IN" sz="1100">
              <a:solidFill>
                <a:prstClr val="white"/>
              </a:solidFill>
            </a:endParaRPr>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bg1"/>
                </a:solidFill>
                <a:latin typeface="Calibri Light" panose="020F0302020204030204"/>
              </a:rPr>
              <a:t>CONFIDENTIAL RESTRICTED</a:t>
            </a:r>
            <a:endParaRPr lang="en-IN" sz="1000">
              <a:solidFill>
                <a:schemeClr val="bg1"/>
              </a:solidFill>
              <a:latin typeface="Calibri Light" panose="020F0302020204030204"/>
            </a:endParaRPr>
          </a:p>
        </p:txBody>
      </p:sp>
      <p:pic>
        <p:nvPicPr>
          <p:cNvPr id="5" name="Graphic 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07300" y="405903"/>
            <a:ext cx="1965600" cy="67946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rcRect/>
          <a:stretch>
            <a:fillRect/>
          </a:stretch>
        </p:blipFill>
        <p:spPr>
          <a:xfrm>
            <a:off x="0" y="7302"/>
            <a:ext cx="12192000" cy="6858000"/>
          </a:xfrm>
          <a:prstGeom prst="rect">
            <a:avLst/>
          </a:prstGeom>
        </p:spPr>
      </p:pic>
      <p:sp>
        <p:nvSpPr>
          <p:cNvPr id="2"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cxnSp>
        <p:nvCxnSpPr>
          <p:cNvPr id="9" name="Straight Connector 8"/>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0"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14" name="TextBox 1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fld>
            <a:endParaRPr lang="en-IN" sz="1100">
              <a:solidFill>
                <a:prstClr val="white"/>
              </a:solidFill>
            </a:endParaRPr>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bg1"/>
                </a:solidFill>
                <a:latin typeface="Calibri Light" panose="020F0302020204030204"/>
              </a:rPr>
              <a:t>CONFIDENTIAL RESTRICTED</a:t>
            </a:r>
            <a:endParaRPr lang="en-IN" sz="1000">
              <a:solidFill>
                <a:schemeClr val="bg1"/>
              </a:solidFill>
              <a:latin typeface="Calibri Light" panose="020F0302020204030204"/>
            </a:endParaRPr>
          </a:p>
        </p:txBody>
      </p:sp>
      <p:pic>
        <p:nvPicPr>
          <p:cNvPr id="13" name="Graphic 1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07300" y="405903"/>
            <a:ext cx="1965600" cy="679467"/>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rcRect/>
          <a:stretch>
            <a:fillRect/>
          </a:stretch>
        </p:blipFill>
        <p:spPr>
          <a:xfrm>
            <a:off x="0" y="1560"/>
            <a:ext cx="12192000" cy="6858000"/>
          </a:xfrm>
          <a:prstGeom prst="rect">
            <a:avLst/>
          </a:prstGeom>
        </p:spPr>
      </p:pic>
      <p:sp>
        <p:nvSpPr>
          <p:cNvPr id="7" name="Title 1"/>
          <p:cNvSpPr>
            <a:spLocks noGrp="1"/>
          </p:cNvSpPr>
          <p:nvPr>
            <p:ph type="ctrTitle"/>
          </p:nvPr>
        </p:nvSpPr>
        <p:spPr>
          <a:xfrm>
            <a:off x="838200" y="1415261"/>
            <a:ext cx="5231027" cy="2387600"/>
          </a:xfrm>
        </p:spPr>
        <p:txBody>
          <a:bodyPr anchor="b">
            <a:normAutofit/>
          </a:bodyPr>
          <a:lstStyle>
            <a:lvl1pPr algn="l">
              <a:defRPr sz="3200">
                <a:solidFill>
                  <a:srgbClr val="00007E"/>
                </a:solidFill>
              </a:defRPr>
            </a:lvl1pPr>
          </a:lstStyle>
          <a:p>
            <a:r>
              <a:rPr lang="en-US"/>
              <a:t>Click to edit Master title style</a:t>
            </a:r>
            <a:endParaRPr lang="en-US"/>
          </a:p>
        </p:txBody>
      </p:sp>
      <p:sp>
        <p:nvSpPr>
          <p:cNvPr id="8" name="Subtitle 2"/>
          <p:cNvSpPr>
            <a:spLocks noGrp="1"/>
          </p:cNvSpPr>
          <p:nvPr>
            <p:ph type="subTitle" idx="1"/>
          </p:nvPr>
        </p:nvSpPr>
        <p:spPr>
          <a:xfrm>
            <a:off x="838200" y="3894936"/>
            <a:ext cx="5231028" cy="1655762"/>
          </a:xfrm>
        </p:spPr>
        <p:txBody>
          <a:bodyPr/>
          <a:lstStyle>
            <a:lvl1pPr marL="0" indent="0" algn="l">
              <a:buNone/>
              <a:defRPr sz="2400">
                <a:solidFill>
                  <a:schemeClr val="bg2">
                    <a:lumMod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9" name="TextBox 8"/>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fld>
            <a:endParaRPr lang="en-IN" sz="1100">
              <a:solidFill>
                <a:schemeClr val="tx1"/>
              </a:solidFill>
            </a:endParaRPr>
          </a:p>
        </p:txBody>
      </p:sp>
      <p:sp>
        <p:nvSpPr>
          <p:cNvPr id="10" name="TextBox 9"/>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2667" b="90000" l="54089" r="98200">
                        <a14:foregroundMark x1="55489" y1="41333" x2="55489" y2="41333"/>
                        <a14:foregroundMark x1="55289" y1="40196" x2="55289" y2="40196"/>
                        <a14:foregroundMark x1="57111" y1="38863" x2="54111" y2="42863"/>
                        <a14:foregroundMark x1="54956" y1="39255" x2="54956" y2="39255"/>
                        <a14:foregroundMark x1="88067" y1="8902" x2="88067" y2="8902"/>
                        <a14:foregroundMark x1="98244" y1="81176" x2="98244" y2="81176"/>
                        <a14:foregroundMark x1="97711" y1="81569" x2="97711" y2="81569"/>
                        <a14:foregroundMark x1="71889" y1="14784" x2="85067" y2="4745"/>
                        <a14:foregroundMark x1="85067" y1="4745" x2="85067" y2="4745"/>
                        <a14:foregroundMark x1="80356" y1="13294" x2="80356" y2="13294"/>
                        <a14:foregroundMark x1="81000" y1="12902" x2="94489" y2="2667"/>
                        <a14:foregroundMark x1="94489" y1="2667" x2="94489" y2="2667"/>
                      </a14:backgroundRemoval>
                    </a14:imgEffect>
                  </a14:imgLayer>
                </a14:imgProps>
              </a:ext>
              <a:ext uri="{28A0092B-C50C-407E-A947-70E740481C1C}">
                <a14:useLocalDpi xmlns:a14="http://schemas.microsoft.com/office/drawing/2010/main" val="0"/>
              </a:ext>
            </a:extLst>
          </a:blip>
          <a:srcRect l="51428"/>
          <a:stretch>
            <a:fillRect/>
          </a:stretch>
        </p:blipFill>
        <p:spPr>
          <a:xfrm>
            <a:off x="6294120" y="-14400"/>
            <a:ext cx="5921829" cy="6887209"/>
          </a:xfrm>
          <a:prstGeom prst="rect">
            <a:avLst/>
          </a:prstGeom>
          <a:solidFill>
            <a:srgbClr val="00007E"/>
          </a:solidFill>
        </p:spPr>
      </p:pic>
      <p:sp>
        <p:nvSpPr>
          <p:cNvPr id="11"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cxnSp>
        <p:nvCxnSpPr>
          <p:cNvPr id="12" name="Straight Connector 11"/>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
        <p:nvSpPr>
          <p:cNvPr id="4" name="TextBox 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fld>
            <a:endParaRPr lang="en-IN" sz="1100">
              <a:solidFill>
                <a:prstClr val="white"/>
              </a:solidFill>
            </a:endParaRPr>
          </a:p>
        </p:txBody>
      </p:sp>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39742" y="5767302"/>
            <a:ext cx="1965600" cy="67946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2421925"/>
            <a:ext cx="12192000" cy="4436076"/>
          </a:xfrm>
          <a:prstGeom prst="rect">
            <a:avLst/>
          </a:prstGeom>
          <a:solidFill>
            <a:srgbClr val="00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cxnSp>
        <p:nvCxnSpPr>
          <p:cNvPr id="10" name="Straight Connector 9"/>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12" name="TextBox 11"/>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fld>
            <a:endParaRPr lang="en-IN" sz="1100">
              <a:solidFill>
                <a:prstClr val="white"/>
              </a:solidFill>
            </a:endParaRPr>
          </a:p>
        </p:txBody>
      </p:sp>
      <p:sp>
        <p:nvSpPr>
          <p:cNvPr id="13" name="TextBox 12"/>
          <p:cNvSpPr txBox="1"/>
          <p:nvPr userDrawn="1"/>
        </p:nvSpPr>
        <p:spPr>
          <a:xfrm>
            <a:off x="639681" y="6537838"/>
            <a:ext cx="1636571" cy="246221"/>
          </a:xfrm>
          <a:prstGeom prst="rect">
            <a:avLst/>
          </a:prstGeom>
          <a:noFill/>
        </p:spPr>
        <p:txBody>
          <a:bodyPr wrap="square" rtlCol="0">
            <a:spAutoFit/>
          </a:bodyPr>
          <a:lstStyle/>
          <a:p>
            <a:pPr algn="ctr"/>
            <a:r>
              <a:rPr lang="en-US" sz="1000">
                <a:solidFill>
                  <a:prstClr val="white"/>
                </a:solidFill>
                <a:latin typeface="Calibri Light" panose="020F0302020204030204"/>
              </a:rPr>
              <a:t>CONFIDENTIAL RESTRICTED</a:t>
            </a:r>
            <a:endParaRPr lang="en-IN" sz="1000">
              <a:solidFill>
                <a:prstClr val="white"/>
              </a:solidFill>
              <a:latin typeface="Calibri Light" panose="020F0302020204030204"/>
            </a:endParaRPr>
          </a:p>
        </p:txBody>
      </p:sp>
      <p:pic>
        <p:nvPicPr>
          <p:cNvPr id="14" name="Graphic 1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07300" y="405903"/>
            <a:ext cx="1965600" cy="67946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p:cNvSpPr/>
          <p:nvPr userDrawn="1"/>
        </p:nvSpPr>
        <p:spPr>
          <a:xfrm>
            <a:off x="0" y="2421925"/>
            <a:ext cx="12192000" cy="4436076"/>
          </a:xfrm>
          <a:prstGeom prst="rect">
            <a:avLst/>
          </a:prstGeom>
          <a:solidFill>
            <a:srgbClr val="00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cxnSp>
        <p:nvCxnSpPr>
          <p:cNvPr id="10" name="Straight Connector 9"/>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2" name="Rectangle 1"/>
          <p:cNvSpPr/>
          <p:nvPr userDrawn="1"/>
        </p:nvSpPr>
        <p:spPr>
          <a:xfrm>
            <a:off x="864972" y="2011680"/>
            <a:ext cx="4856559" cy="3474720"/>
          </a:xfrm>
          <a:prstGeom prst="rect">
            <a:avLst/>
          </a:prstGeom>
          <a:gradFill flip="none" rotWithShape="1">
            <a:gsLst>
              <a:gs pos="0">
                <a:schemeClr val="bg1">
                  <a:lumMod val="75000"/>
                </a:schemeClr>
              </a:gs>
              <a:gs pos="52000">
                <a:schemeClr val="bg1">
                  <a:lumMod val="85000"/>
                </a:schemeClr>
              </a:gs>
              <a:gs pos="100000">
                <a:schemeClr val="bg1">
                  <a:lumMod val="95000"/>
                </a:schemeClr>
              </a:gs>
            </a:gsLst>
            <a:lin ang="14400000" scaled="0"/>
            <a:tileRect/>
          </a:gra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95640" y="2011680"/>
            <a:ext cx="4856559" cy="3474720"/>
          </a:xfrm>
          <a:prstGeom prst="rect">
            <a:avLst/>
          </a:prstGeom>
          <a:gradFill flip="none" rotWithShape="1">
            <a:gsLst>
              <a:gs pos="0">
                <a:schemeClr val="bg1">
                  <a:lumMod val="75000"/>
                </a:schemeClr>
              </a:gs>
              <a:gs pos="52000">
                <a:schemeClr val="bg1">
                  <a:lumMod val="85000"/>
                </a:schemeClr>
              </a:gs>
              <a:gs pos="100000">
                <a:schemeClr val="bg1">
                  <a:lumMod val="95000"/>
                </a:schemeClr>
              </a:gs>
            </a:gsLst>
            <a:lin ang="14400000" scaled="0"/>
            <a:tileRect/>
          </a:gra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TextBox 12"/>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fld>
            <a:endParaRPr lang="en-IN" sz="1100">
              <a:solidFill>
                <a:prstClr val="white"/>
              </a:solidFill>
            </a:endParaRPr>
          </a:p>
        </p:txBody>
      </p:sp>
      <p:sp>
        <p:nvSpPr>
          <p:cNvPr id="14" name="TextBox 13"/>
          <p:cNvSpPr txBox="1"/>
          <p:nvPr userDrawn="1"/>
        </p:nvSpPr>
        <p:spPr>
          <a:xfrm>
            <a:off x="639681" y="6537838"/>
            <a:ext cx="1636571" cy="246221"/>
          </a:xfrm>
          <a:prstGeom prst="rect">
            <a:avLst/>
          </a:prstGeom>
          <a:noFill/>
        </p:spPr>
        <p:txBody>
          <a:bodyPr wrap="square" rtlCol="0">
            <a:spAutoFit/>
          </a:bodyPr>
          <a:lstStyle/>
          <a:p>
            <a:pPr algn="ctr"/>
            <a:r>
              <a:rPr lang="en-US" sz="1000">
                <a:solidFill>
                  <a:prstClr val="white"/>
                </a:solidFill>
                <a:latin typeface="Calibri Light" panose="020F0302020204030204"/>
              </a:rPr>
              <a:t>CONFIDENTIAL RESTRICTED</a:t>
            </a:r>
            <a:endParaRPr lang="en-IN" sz="1000">
              <a:solidFill>
                <a:prstClr val="white"/>
              </a:solidFill>
              <a:latin typeface="Calibri Light" panose="020F0302020204030204"/>
            </a:endParaRPr>
          </a:p>
        </p:txBody>
      </p:sp>
      <p:pic>
        <p:nvPicPr>
          <p:cNvPr id="15" name="Graphic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07300" y="405903"/>
            <a:ext cx="1965600" cy="67946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rcRect/>
          <a:stretch>
            <a:fillRect/>
          </a:stretch>
        </p:blipFill>
        <p:spPr>
          <a:xfrm>
            <a:off x="0" y="14604"/>
            <a:ext cx="12192000" cy="6858000"/>
          </a:xfrm>
          <a:prstGeom prst="rect">
            <a:avLst/>
          </a:prstGeom>
          <a:solidFill>
            <a:srgbClr val="F8F9FB"/>
          </a:solidFill>
        </p:spPr>
      </p:pic>
      <p:sp>
        <p:nvSpPr>
          <p:cNvPr id="2"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cxnSp>
        <p:nvCxnSpPr>
          <p:cNvPr id="9" name="Straight Connector 8"/>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0"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14" name="TextBox 1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fld>
            <a:endParaRPr lang="en-IN" sz="1100">
              <a:solidFill>
                <a:prstClr val="white"/>
              </a:solidFill>
            </a:endParaRPr>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bg1"/>
                </a:solidFill>
                <a:latin typeface="Calibri Light" panose="020F0302020204030204"/>
              </a:rPr>
              <a:t>CONFIDENTIAL RESTRICTED</a:t>
            </a:r>
            <a:endParaRPr lang="en-IN" sz="1000">
              <a:solidFill>
                <a:schemeClr val="bg1"/>
              </a:solidFill>
              <a:latin typeface="Calibri Light" panose="020F0302020204030204"/>
            </a:endParaRPr>
          </a:p>
        </p:txBody>
      </p:sp>
      <p:sp>
        <p:nvSpPr>
          <p:cNvPr id="17" name="TextBox 16"/>
          <p:cNvSpPr txBox="1"/>
          <p:nvPr userDrawn="1"/>
        </p:nvSpPr>
        <p:spPr>
          <a:xfrm>
            <a:off x="2667000" y="6537838"/>
            <a:ext cx="4390850" cy="261610"/>
          </a:xfrm>
          <a:prstGeom prst="rect">
            <a:avLst/>
          </a:prstGeom>
          <a:noFill/>
        </p:spPr>
        <p:txBody>
          <a:bodyPr wrap="square" rtlCol="0">
            <a:spAutoFit/>
          </a:bodyPr>
          <a:lstStyle/>
          <a:p>
            <a:pPr algn="r"/>
            <a:r>
              <a:rPr lang="en-US" sz="1100">
                <a:solidFill>
                  <a:schemeClr val="bg1"/>
                </a:solidFill>
                <a:latin typeface="Calibri Light" panose="020F0302020204030204"/>
              </a:rPr>
              <a:t>2400 Meadowbrook Parkway; Duluth, GA 30096 | www.erplogic.com</a:t>
            </a:r>
            <a:endParaRPr lang="en-US" sz="1100">
              <a:solidFill>
                <a:schemeClr val="bg1"/>
              </a:solidFill>
              <a:latin typeface="Calibri Light" panose="020F0302020204030204"/>
            </a:endParaRPr>
          </a:p>
        </p:txBody>
      </p:sp>
      <p:pic>
        <p:nvPicPr>
          <p:cNvPr id="16" name="Graphic 1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07300" y="405903"/>
            <a:ext cx="1965600" cy="5304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0" y="1"/>
            <a:ext cx="12192000" cy="627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148648"/>
            <a:ext cx="10515600" cy="454667"/>
          </a:xfrm>
        </p:spPr>
        <p:txBody>
          <a:bodyPr>
            <a:noAutofit/>
          </a:bodyPr>
          <a:lstStyle>
            <a:lvl1pPr>
              <a:defRPr sz="2800" baseline="0">
                <a:solidFill>
                  <a:schemeClr val="tx1"/>
                </a:solidFill>
              </a:defRPr>
            </a:lvl1pPr>
          </a:lstStyle>
          <a:p>
            <a:r>
              <a:rPr lang="en-US" dirty="0"/>
              <a:t>Click to edit Master title style</a:t>
            </a:r>
            <a:endParaRPr lang="en-US" dirty="0"/>
          </a:p>
        </p:txBody>
      </p:sp>
      <p:cxnSp>
        <p:nvCxnSpPr>
          <p:cNvPr id="10" name="Straight Connector 9"/>
          <p:cNvCxnSpPr/>
          <p:nvPr userDrawn="1"/>
        </p:nvCxnSpPr>
        <p:spPr>
          <a:xfrm>
            <a:off x="713761" y="115092"/>
            <a:ext cx="0" cy="488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userDrawn="1"/>
        </p:nvCxnSpPr>
        <p:spPr>
          <a:xfrm>
            <a:off x="0" y="6409794"/>
            <a:ext cx="12192000" cy="24714"/>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fld>
            <a:endParaRPr lang="en-IN" sz="1100">
              <a:solidFill>
                <a:schemeClr val="tx1"/>
              </a:solidFill>
            </a:endParaRPr>
          </a:p>
        </p:txBody>
      </p:sp>
      <p:sp>
        <p:nvSpPr>
          <p:cNvPr id="14" name="TextBox 13"/>
          <p:cNvSpPr txBox="1"/>
          <p:nvPr userDrawn="1"/>
        </p:nvSpPr>
        <p:spPr>
          <a:xfrm>
            <a:off x="1249552" y="6536299"/>
            <a:ext cx="1636571" cy="246221"/>
          </a:xfrm>
          <a:prstGeom prst="rect">
            <a:avLst/>
          </a:prstGeom>
          <a:noFill/>
        </p:spPr>
        <p:txBody>
          <a:bodyPr wrap="square" rtlCol="0">
            <a:spAutoFit/>
          </a:bodyPr>
          <a:lstStyle/>
          <a:p>
            <a:pPr algn="ctr"/>
            <a:r>
              <a:rPr lang="en-US" sz="1000" dirty="0">
                <a:solidFill>
                  <a:schemeClr val="tx1"/>
                </a:solidFill>
                <a:latin typeface="Calibri Light" panose="020F0302020204030204"/>
              </a:rPr>
              <a:t>CONFIDENTIAL RESTRICTED</a:t>
            </a:r>
            <a:endParaRPr lang="en-IN" sz="1000" dirty="0">
              <a:solidFill>
                <a:schemeClr val="tx1"/>
              </a:solidFill>
              <a:latin typeface="Calibri Light" panose="020F0302020204030204"/>
            </a:endParaRPr>
          </a:p>
        </p:txBody>
      </p:sp>
      <p:pic>
        <p:nvPicPr>
          <p:cNvPr id="4" name="Picture 3"/>
          <p:cNvPicPr>
            <a:picLocks noChangeAspect="1"/>
          </p:cNvPicPr>
          <p:nvPr userDrawn="1"/>
        </p:nvPicPr>
        <p:blipFill>
          <a:blip r:embed="rId2"/>
          <a:stretch>
            <a:fillRect/>
          </a:stretch>
        </p:blipFill>
        <p:spPr>
          <a:xfrm>
            <a:off x="179108" y="6442915"/>
            <a:ext cx="659091" cy="386740"/>
          </a:xfrm>
          <a:prstGeom prst="rect">
            <a:avLst/>
          </a:prstGeom>
        </p:spPr>
      </p:pic>
      <p:sp>
        <p:nvSpPr>
          <p:cNvPr id="11" name="TextBox 10"/>
          <p:cNvSpPr txBox="1"/>
          <p:nvPr userDrawn="1"/>
        </p:nvSpPr>
        <p:spPr>
          <a:xfrm>
            <a:off x="3825795" y="6527898"/>
            <a:ext cx="4540410" cy="276999"/>
          </a:xfrm>
          <a:prstGeom prst="rect">
            <a:avLst/>
          </a:prstGeom>
          <a:noFill/>
        </p:spPr>
        <p:txBody>
          <a:bodyPr wrap="none" rtlCol="0">
            <a:spAutoFit/>
          </a:bodyPr>
          <a:lstStyle/>
          <a:p>
            <a:r>
              <a:rPr lang="en-US" sz="1200" b="1" dirty="0">
                <a:solidFill>
                  <a:srgbClr val="002060"/>
                </a:solidFill>
              </a:rPr>
              <a:t>The Best Run Businesses Run SAP Powered By ERP Logic Solutions</a:t>
            </a:r>
            <a:endParaRPr lang="en-US" sz="1200" b="1" dirty="0">
              <a:solidFill>
                <a:srgbClr val="002060"/>
              </a:solidFill>
            </a:endParaRPr>
          </a:p>
        </p:txBody>
      </p:sp>
      <p:cxnSp>
        <p:nvCxnSpPr>
          <p:cNvPr id="12" name="Straight Connector 11"/>
          <p:cNvCxnSpPr/>
          <p:nvPr userDrawn="1"/>
        </p:nvCxnSpPr>
        <p:spPr>
          <a:xfrm>
            <a:off x="298938" y="680628"/>
            <a:ext cx="11623431" cy="0"/>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48294" y="205755"/>
            <a:ext cx="2188307" cy="42215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Effect>
                      <a14:colorTemperature colorTemp="5300"/>
                    </a14:imgEffect>
                  </a14:imgLayer>
                </a14:imgProps>
              </a:ext>
            </a:extLst>
          </a:blip>
          <a:srcRect t="48873" r="13106" b="9658"/>
          <a:stretch>
            <a:fillRect/>
          </a:stretch>
        </p:blipFill>
        <p:spPr>
          <a:xfrm>
            <a:off x="0" y="1811488"/>
            <a:ext cx="12192000" cy="4093305"/>
          </a:xfrm>
          <a:prstGeom prst="rect">
            <a:avLst/>
          </a:prstGeom>
        </p:spPr>
      </p:pic>
      <p:sp>
        <p:nvSpPr>
          <p:cNvPr id="7" name="Rectangle 6"/>
          <p:cNvSpPr/>
          <p:nvPr userDrawn="1"/>
        </p:nvSpPr>
        <p:spPr>
          <a:xfrm>
            <a:off x="0" y="1811488"/>
            <a:ext cx="12192000" cy="4093305"/>
          </a:xfrm>
          <a:prstGeom prst="rect">
            <a:avLst/>
          </a:prstGeom>
          <a:solidFill>
            <a:srgbClr val="00007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cxnSp>
        <p:nvCxnSpPr>
          <p:cNvPr id="15" name="Straight Connector 14"/>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6"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11" name="TextBox 10"/>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fld>
            <a:endParaRPr lang="en-IN" sz="1100">
              <a:solidFill>
                <a:schemeClr val="tx1"/>
              </a:solidFill>
            </a:endParaRPr>
          </a:p>
        </p:txBody>
      </p:sp>
      <p:sp>
        <p:nvSpPr>
          <p:cNvPr id="12" name="TextBox 11"/>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pic>
        <p:nvPicPr>
          <p:cNvPr id="10" name="Graphic 9"/>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07300" y="405903"/>
            <a:ext cx="1965600" cy="67946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rcRect/>
          <a:stretch>
            <a:fillRect/>
          </a:stretch>
        </p:blipFill>
        <p:spPr>
          <a:xfrm>
            <a:off x="0" y="0"/>
            <a:ext cx="12192000" cy="6858000"/>
          </a:xfrm>
          <a:prstGeom prst="rect">
            <a:avLst/>
          </a:prstGeom>
        </p:spPr>
      </p:pic>
      <p:sp>
        <p:nvSpPr>
          <p:cNvPr id="10" name="Subtitle 2"/>
          <p:cNvSpPr>
            <a:spLocks noGrp="1"/>
          </p:cNvSpPr>
          <p:nvPr>
            <p:ph type="subTitle" idx="13" hasCustomPrompt="1"/>
          </p:nvPr>
        </p:nvSpPr>
        <p:spPr>
          <a:xfrm>
            <a:off x="800319" y="3504682"/>
            <a:ext cx="10488828" cy="646331"/>
          </a:xfrm>
        </p:spPr>
        <p:txBody>
          <a:bodyPr>
            <a:noAutofit/>
          </a:bodyPr>
          <a:lstStyle>
            <a:lvl1pPr marL="0" indent="0" algn="l">
              <a:buNone/>
              <a:defRPr lang="en-US" sz="3600" b="1" kern="1200" dirty="0">
                <a:solidFill>
                  <a:srgbClr val="FD5708"/>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Thank You!</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rcRect/>
          <a:stretch>
            <a:fillRect/>
          </a:stretch>
        </p:blipFill>
        <p:spPr>
          <a:xfrm>
            <a:off x="0" y="7302"/>
            <a:ext cx="12192000" cy="6858000"/>
          </a:xfrm>
          <a:prstGeom prst="rect">
            <a:avLst/>
          </a:prstGeom>
        </p:spPr>
      </p:pic>
      <p:sp>
        <p:nvSpPr>
          <p:cNvPr id="2"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cxnSp>
        <p:nvCxnSpPr>
          <p:cNvPr id="9" name="Straight Connector 8"/>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0"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14" name="TextBox 1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fld>
            <a:endParaRPr lang="en-IN" sz="1100">
              <a:solidFill>
                <a:prstClr val="white"/>
              </a:solidFill>
            </a:endParaRPr>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bg1"/>
                </a:solidFill>
                <a:latin typeface="Calibri Light" panose="020F0302020204030204"/>
              </a:rPr>
              <a:t>CONFIDENTIAL RESTRICTED</a:t>
            </a:r>
            <a:endParaRPr lang="en-IN" sz="1000">
              <a:solidFill>
                <a:schemeClr val="bg1"/>
              </a:solidFill>
              <a:latin typeface="Calibri Light" panose="020F0302020204030204"/>
            </a:endParaRPr>
          </a:p>
        </p:txBody>
      </p:sp>
      <p:sp>
        <p:nvSpPr>
          <p:cNvPr id="16" name="TextBox 15"/>
          <p:cNvSpPr txBox="1"/>
          <p:nvPr userDrawn="1"/>
        </p:nvSpPr>
        <p:spPr>
          <a:xfrm>
            <a:off x="2667000" y="6537838"/>
            <a:ext cx="4390850" cy="261610"/>
          </a:xfrm>
          <a:prstGeom prst="rect">
            <a:avLst/>
          </a:prstGeom>
          <a:noFill/>
        </p:spPr>
        <p:txBody>
          <a:bodyPr wrap="square" rtlCol="0">
            <a:spAutoFit/>
          </a:bodyPr>
          <a:lstStyle/>
          <a:p>
            <a:pPr algn="r"/>
            <a:r>
              <a:rPr lang="en-US" sz="1100">
                <a:solidFill>
                  <a:schemeClr val="bg1"/>
                </a:solidFill>
                <a:latin typeface="Calibri Light" panose="020F0302020204030204"/>
              </a:rPr>
              <a:t>2400 Meadowbrook Parkway; Duluth, GA 30096 | www.erplogic.com</a:t>
            </a:r>
            <a:endParaRPr lang="en-US" sz="1100">
              <a:solidFill>
                <a:schemeClr val="bg1"/>
              </a:solidFill>
              <a:latin typeface="Calibri Light" panose="020F0302020204030204"/>
            </a:endParaRPr>
          </a:p>
        </p:txBody>
      </p:sp>
      <p:pic>
        <p:nvPicPr>
          <p:cNvPr id="12" name="Graphic 1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07300" y="405903"/>
            <a:ext cx="1965600" cy="5304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rcRect/>
          <a:stretch>
            <a:fillRect/>
          </a:stretch>
        </p:blipFill>
        <p:spPr>
          <a:xfrm>
            <a:off x="0" y="1560"/>
            <a:ext cx="12192000" cy="6858000"/>
          </a:xfrm>
          <a:prstGeom prst="rect">
            <a:avLst/>
          </a:prstGeom>
        </p:spPr>
      </p:pic>
      <p:sp>
        <p:nvSpPr>
          <p:cNvPr id="7" name="Title 1"/>
          <p:cNvSpPr>
            <a:spLocks noGrp="1"/>
          </p:cNvSpPr>
          <p:nvPr>
            <p:ph type="ctrTitle"/>
          </p:nvPr>
        </p:nvSpPr>
        <p:spPr>
          <a:xfrm>
            <a:off x="838200" y="1415261"/>
            <a:ext cx="5231027" cy="2387600"/>
          </a:xfrm>
        </p:spPr>
        <p:txBody>
          <a:bodyPr anchor="b">
            <a:normAutofit/>
          </a:bodyPr>
          <a:lstStyle>
            <a:lvl1pPr algn="l">
              <a:defRPr sz="3200">
                <a:solidFill>
                  <a:srgbClr val="00007E"/>
                </a:solidFill>
              </a:defRPr>
            </a:lvl1pPr>
          </a:lstStyle>
          <a:p>
            <a:r>
              <a:rPr lang="en-US"/>
              <a:t>Click to edit Master title style</a:t>
            </a:r>
            <a:endParaRPr lang="en-US"/>
          </a:p>
        </p:txBody>
      </p:sp>
      <p:sp>
        <p:nvSpPr>
          <p:cNvPr id="8" name="Subtitle 2"/>
          <p:cNvSpPr>
            <a:spLocks noGrp="1"/>
          </p:cNvSpPr>
          <p:nvPr>
            <p:ph type="subTitle" idx="1"/>
          </p:nvPr>
        </p:nvSpPr>
        <p:spPr>
          <a:xfrm>
            <a:off x="838200" y="3894936"/>
            <a:ext cx="5231028" cy="1655762"/>
          </a:xfrm>
        </p:spPr>
        <p:txBody>
          <a:bodyPr/>
          <a:lstStyle>
            <a:lvl1pPr marL="0" indent="0" algn="l">
              <a:buNone/>
              <a:defRPr sz="2400">
                <a:solidFill>
                  <a:schemeClr val="bg2">
                    <a:lumMod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9" name="TextBox 8"/>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fld>
            <a:endParaRPr lang="en-IN" sz="1100">
              <a:solidFill>
                <a:schemeClr val="tx1"/>
              </a:solidFill>
            </a:endParaRPr>
          </a:p>
        </p:txBody>
      </p:sp>
      <p:sp>
        <p:nvSpPr>
          <p:cNvPr id="10" name="TextBox 9"/>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
        <p:nvSpPr>
          <p:cNvPr id="12" name="TextBox 11"/>
          <p:cNvSpPr txBox="1"/>
          <p:nvPr userDrawn="1"/>
        </p:nvSpPr>
        <p:spPr>
          <a:xfrm>
            <a:off x="4530764" y="6537838"/>
            <a:ext cx="4371935" cy="261610"/>
          </a:xfrm>
          <a:prstGeom prst="rect">
            <a:avLst/>
          </a:prstGeom>
          <a:noFill/>
        </p:spPr>
        <p:txBody>
          <a:bodyPr wrap="square" rtlCol="0">
            <a:spAutoFit/>
          </a:bodyPr>
          <a:lstStyle/>
          <a:p>
            <a:pPr algn="r"/>
            <a:r>
              <a:rPr lang="en-US" sz="1100">
                <a:solidFill>
                  <a:schemeClr val="tx1"/>
                </a:solidFill>
                <a:latin typeface="Calibri Light" panose="020F0302020204030204"/>
              </a:rPr>
              <a:t>2400 Meadowbrook Parkway; Duluth, GA 30096 | www.erplogic.com</a:t>
            </a:r>
            <a:endParaRPr lang="en-US" sz="1100">
              <a:solidFill>
                <a:schemeClr val="tx1"/>
              </a:solidFill>
              <a:latin typeface="Calibri Light" panose="020F03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2667" b="90000" l="54089" r="98200">
                        <a14:foregroundMark x1="55489" y1="41333" x2="55489" y2="41333"/>
                        <a14:foregroundMark x1="55289" y1="40196" x2="55289" y2="40196"/>
                        <a14:foregroundMark x1="57111" y1="38863" x2="54111" y2="42863"/>
                        <a14:foregroundMark x1="54956" y1="39255" x2="54956" y2="39255"/>
                        <a14:foregroundMark x1="88067" y1="8902" x2="88067" y2="8902"/>
                        <a14:foregroundMark x1="98244" y1="81176" x2="98244" y2="81176"/>
                        <a14:foregroundMark x1="97711" y1="81569" x2="97711" y2="81569"/>
                        <a14:foregroundMark x1="71889" y1="14784" x2="85067" y2="4745"/>
                        <a14:foregroundMark x1="85067" y1="4745" x2="85067" y2="4745"/>
                        <a14:foregroundMark x1="80356" y1="13294" x2="80356" y2="13294"/>
                        <a14:foregroundMark x1="81000" y1="12902" x2="94489" y2="2667"/>
                        <a14:foregroundMark x1="94489" y1="2667" x2="94489" y2="2667"/>
                      </a14:backgroundRemoval>
                    </a14:imgEffect>
                  </a14:imgLayer>
                </a14:imgProps>
              </a:ext>
              <a:ext uri="{28A0092B-C50C-407E-A947-70E740481C1C}">
                <a14:useLocalDpi xmlns:a14="http://schemas.microsoft.com/office/drawing/2010/main" val="0"/>
              </a:ext>
            </a:extLst>
          </a:blip>
          <a:srcRect l="51428"/>
          <a:stretch>
            <a:fillRect/>
          </a:stretch>
        </p:blipFill>
        <p:spPr>
          <a:xfrm>
            <a:off x="6294120" y="-14400"/>
            <a:ext cx="5921829" cy="6887209"/>
          </a:xfrm>
          <a:prstGeom prst="rect">
            <a:avLst/>
          </a:prstGeom>
          <a:solidFill>
            <a:srgbClr val="00007E"/>
          </a:solidFill>
        </p:spPr>
      </p:pic>
      <p:sp>
        <p:nvSpPr>
          <p:cNvPr id="11"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cxnSp>
        <p:nvCxnSpPr>
          <p:cNvPr id="12" name="Straight Connector 11"/>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15" name="TextBox 14"/>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
        <p:nvSpPr>
          <p:cNvPr id="4" name="TextBox 3"/>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fld>
            <a:endParaRPr lang="en-IN" sz="1100">
              <a:solidFill>
                <a:prstClr val="white"/>
              </a:solidFill>
            </a:endParaRPr>
          </a:p>
        </p:txBody>
      </p:sp>
      <p:sp>
        <p:nvSpPr>
          <p:cNvPr id="5" name="TextBox 4"/>
          <p:cNvSpPr txBox="1"/>
          <p:nvPr userDrawn="1"/>
        </p:nvSpPr>
        <p:spPr>
          <a:xfrm>
            <a:off x="6294120" y="6537838"/>
            <a:ext cx="4381500" cy="261610"/>
          </a:xfrm>
          <a:prstGeom prst="rect">
            <a:avLst/>
          </a:prstGeom>
          <a:noFill/>
        </p:spPr>
        <p:txBody>
          <a:bodyPr wrap="square" rtlCol="0">
            <a:spAutoFit/>
          </a:bodyPr>
          <a:lstStyle/>
          <a:p>
            <a:pPr algn="l"/>
            <a:r>
              <a:rPr lang="en-US" sz="1100">
                <a:solidFill>
                  <a:schemeClr val="bg1"/>
                </a:solidFill>
                <a:latin typeface="Calibri Light" panose="020F0302020204030204"/>
              </a:rPr>
              <a:t>2400 Meadowbrook Parkway; Duluth, GA 30096 | www.erplogic.com</a:t>
            </a:r>
            <a:endParaRPr lang="en-US" sz="1100">
              <a:solidFill>
                <a:schemeClr val="bg1"/>
              </a:solidFill>
              <a:latin typeface="Calibri Light" panose="020F0302020204030204"/>
            </a:endParaRPr>
          </a:p>
        </p:txBody>
      </p:sp>
      <p:pic>
        <p:nvPicPr>
          <p:cNvPr id="14" name="Graphic 13"/>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39742" y="5916369"/>
            <a:ext cx="1965600" cy="5304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2421925"/>
            <a:ext cx="12192000" cy="4436076"/>
          </a:xfrm>
          <a:prstGeom prst="rect">
            <a:avLst/>
          </a:prstGeom>
          <a:solidFill>
            <a:srgbClr val="00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cxnSp>
        <p:nvCxnSpPr>
          <p:cNvPr id="10" name="Straight Connector 9"/>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12" name="TextBox 11"/>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fld>
            <a:endParaRPr lang="en-IN" sz="1100">
              <a:solidFill>
                <a:prstClr val="white"/>
              </a:solidFill>
            </a:endParaRPr>
          </a:p>
        </p:txBody>
      </p:sp>
      <p:sp>
        <p:nvSpPr>
          <p:cNvPr id="13" name="TextBox 12"/>
          <p:cNvSpPr txBox="1"/>
          <p:nvPr userDrawn="1"/>
        </p:nvSpPr>
        <p:spPr>
          <a:xfrm>
            <a:off x="639681" y="6537838"/>
            <a:ext cx="1636571" cy="246221"/>
          </a:xfrm>
          <a:prstGeom prst="rect">
            <a:avLst/>
          </a:prstGeom>
          <a:noFill/>
        </p:spPr>
        <p:txBody>
          <a:bodyPr wrap="square" rtlCol="0">
            <a:spAutoFit/>
          </a:bodyPr>
          <a:lstStyle/>
          <a:p>
            <a:pPr algn="ctr"/>
            <a:r>
              <a:rPr lang="en-US" sz="1000">
                <a:solidFill>
                  <a:prstClr val="white"/>
                </a:solidFill>
                <a:latin typeface="Calibri Light" panose="020F0302020204030204"/>
              </a:rPr>
              <a:t>CONFIDENTIAL RESTRICTED</a:t>
            </a:r>
            <a:endParaRPr lang="en-IN" sz="1000">
              <a:solidFill>
                <a:prstClr val="white"/>
              </a:solidFill>
              <a:latin typeface="Calibri Light" panose="020F0302020204030204"/>
            </a:endParaRPr>
          </a:p>
        </p:txBody>
      </p:sp>
      <p:sp>
        <p:nvSpPr>
          <p:cNvPr id="17" name="TextBox 16"/>
          <p:cNvSpPr txBox="1"/>
          <p:nvPr userDrawn="1"/>
        </p:nvSpPr>
        <p:spPr>
          <a:xfrm>
            <a:off x="3843358" y="6537838"/>
            <a:ext cx="4505285" cy="261610"/>
          </a:xfrm>
          <a:prstGeom prst="rect">
            <a:avLst/>
          </a:prstGeom>
          <a:noFill/>
        </p:spPr>
        <p:txBody>
          <a:bodyPr wrap="square" rtlCol="0">
            <a:spAutoFit/>
          </a:bodyPr>
          <a:lstStyle/>
          <a:p>
            <a:pPr algn="ctr"/>
            <a:r>
              <a:rPr lang="en-US" sz="1100">
                <a:solidFill>
                  <a:schemeClr val="bg1"/>
                </a:solidFill>
                <a:latin typeface="Calibri Light" panose="020F0302020204030204"/>
              </a:rPr>
              <a:t>2400 Meadowbrook Parkway; Duluth, GA 30096 | www.erplogic.com</a:t>
            </a:r>
            <a:endParaRPr lang="en-US" sz="1100">
              <a:solidFill>
                <a:schemeClr val="bg1"/>
              </a:solidFill>
              <a:latin typeface="Calibri Light" panose="020F0302020204030204"/>
            </a:endParaRPr>
          </a:p>
        </p:txBody>
      </p:sp>
      <p:pic>
        <p:nvPicPr>
          <p:cNvPr id="15" name="Graphic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07300" y="405903"/>
            <a:ext cx="1965600" cy="5304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p:cNvSpPr/>
          <p:nvPr userDrawn="1"/>
        </p:nvSpPr>
        <p:spPr>
          <a:xfrm>
            <a:off x="0" y="2421925"/>
            <a:ext cx="12192000" cy="4436076"/>
          </a:xfrm>
          <a:prstGeom prst="rect">
            <a:avLst/>
          </a:prstGeom>
          <a:solidFill>
            <a:srgbClr val="00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cxnSp>
        <p:nvCxnSpPr>
          <p:cNvPr id="10" name="Straight Connector 9"/>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2" name="Rectangle 1"/>
          <p:cNvSpPr/>
          <p:nvPr userDrawn="1"/>
        </p:nvSpPr>
        <p:spPr>
          <a:xfrm>
            <a:off x="864972" y="2011680"/>
            <a:ext cx="4856559" cy="3474720"/>
          </a:xfrm>
          <a:prstGeom prst="rect">
            <a:avLst/>
          </a:prstGeom>
          <a:gradFill flip="none" rotWithShape="1">
            <a:gsLst>
              <a:gs pos="0">
                <a:schemeClr val="bg1">
                  <a:lumMod val="75000"/>
                </a:schemeClr>
              </a:gs>
              <a:gs pos="52000">
                <a:schemeClr val="bg1">
                  <a:lumMod val="85000"/>
                </a:schemeClr>
              </a:gs>
              <a:gs pos="100000">
                <a:schemeClr val="bg1">
                  <a:lumMod val="95000"/>
                </a:schemeClr>
              </a:gs>
            </a:gsLst>
            <a:lin ang="14400000" scaled="0"/>
            <a:tileRect/>
          </a:gra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95640" y="2011680"/>
            <a:ext cx="4856559" cy="3474720"/>
          </a:xfrm>
          <a:prstGeom prst="rect">
            <a:avLst/>
          </a:prstGeom>
          <a:gradFill flip="none" rotWithShape="1">
            <a:gsLst>
              <a:gs pos="0">
                <a:schemeClr val="bg1">
                  <a:lumMod val="75000"/>
                </a:schemeClr>
              </a:gs>
              <a:gs pos="52000">
                <a:schemeClr val="bg1">
                  <a:lumMod val="85000"/>
                </a:schemeClr>
              </a:gs>
              <a:gs pos="100000">
                <a:schemeClr val="bg1">
                  <a:lumMod val="95000"/>
                </a:schemeClr>
              </a:gs>
            </a:gsLst>
            <a:lin ang="14400000" scaled="0"/>
            <a:tileRect/>
          </a:gra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TextBox 12"/>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prstClr val="white"/>
                </a:solidFill>
              </a:rPr>
            </a:fld>
            <a:endParaRPr lang="en-IN" sz="1100">
              <a:solidFill>
                <a:prstClr val="white"/>
              </a:solidFill>
            </a:endParaRPr>
          </a:p>
        </p:txBody>
      </p:sp>
      <p:sp>
        <p:nvSpPr>
          <p:cNvPr id="14" name="TextBox 13"/>
          <p:cNvSpPr txBox="1"/>
          <p:nvPr userDrawn="1"/>
        </p:nvSpPr>
        <p:spPr>
          <a:xfrm>
            <a:off x="639681" y="6537838"/>
            <a:ext cx="1636571" cy="246221"/>
          </a:xfrm>
          <a:prstGeom prst="rect">
            <a:avLst/>
          </a:prstGeom>
          <a:noFill/>
        </p:spPr>
        <p:txBody>
          <a:bodyPr wrap="square" rtlCol="0">
            <a:spAutoFit/>
          </a:bodyPr>
          <a:lstStyle/>
          <a:p>
            <a:pPr algn="ctr"/>
            <a:r>
              <a:rPr lang="en-US" sz="1000">
                <a:solidFill>
                  <a:prstClr val="white"/>
                </a:solidFill>
                <a:latin typeface="Calibri Light" panose="020F0302020204030204"/>
              </a:rPr>
              <a:t>CONFIDENTIAL RESTRICTED</a:t>
            </a:r>
            <a:endParaRPr lang="en-IN" sz="1000">
              <a:solidFill>
                <a:prstClr val="white"/>
              </a:solidFill>
              <a:latin typeface="Calibri Light" panose="020F0302020204030204"/>
            </a:endParaRPr>
          </a:p>
        </p:txBody>
      </p:sp>
      <p:sp>
        <p:nvSpPr>
          <p:cNvPr id="20" name="TextBox 19"/>
          <p:cNvSpPr txBox="1"/>
          <p:nvPr userDrawn="1"/>
        </p:nvSpPr>
        <p:spPr>
          <a:xfrm>
            <a:off x="3843358" y="6537838"/>
            <a:ext cx="4505285" cy="261610"/>
          </a:xfrm>
          <a:prstGeom prst="rect">
            <a:avLst/>
          </a:prstGeom>
          <a:noFill/>
        </p:spPr>
        <p:txBody>
          <a:bodyPr wrap="square" rtlCol="0">
            <a:spAutoFit/>
          </a:bodyPr>
          <a:lstStyle/>
          <a:p>
            <a:pPr algn="ctr"/>
            <a:r>
              <a:rPr lang="en-US" sz="1100">
                <a:solidFill>
                  <a:schemeClr val="bg1"/>
                </a:solidFill>
                <a:latin typeface="Calibri Light" panose="020F0302020204030204"/>
              </a:rPr>
              <a:t>2400 Meadowbrook Parkway; Duluth, GA 30096 | www.erplogic.com</a:t>
            </a:r>
            <a:endParaRPr lang="en-US" sz="1100">
              <a:solidFill>
                <a:schemeClr val="bg1"/>
              </a:solidFill>
              <a:latin typeface="Calibri Light" panose="020F0302020204030204"/>
            </a:endParaRPr>
          </a:p>
        </p:txBody>
      </p:sp>
      <p:pic>
        <p:nvPicPr>
          <p:cNvPr id="16" name="Graphic 1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07300" y="405903"/>
            <a:ext cx="1965600" cy="5304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0" y="0"/>
            <a:ext cx="12192000" cy="1754659"/>
          </a:xfrm>
          <a:prstGeom prst="rect">
            <a:avLst/>
          </a:prstGeom>
          <a:solidFill>
            <a:srgbClr val="00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365125"/>
            <a:ext cx="10515600" cy="748633"/>
          </a:xfrm>
        </p:spPr>
        <p:txBody>
          <a:bodyPr>
            <a:normAutofit/>
          </a:bodyPr>
          <a:lstStyle>
            <a:lvl1pPr>
              <a:defRPr sz="3600">
                <a:solidFill>
                  <a:schemeClr val="bg1"/>
                </a:solidFill>
              </a:defRPr>
            </a:lvl1pPr>
          </a:lstStyle>
          <a:p>
            <a:r>
              <a:rPr lang="en-US"/>
              <a:t>Click to edit Master title style</a:t>
            </a:r>
            <a:endParaRPr lang="en-US"/>
          </a:p>
        </p:txBody>
      </p:sp>
      <p:cxnSp>
        <p:nvCxnSpPr>
          <p:cNvPr id="10" name="Straight Connector 9"/>
          <p:cNvCxnSpPr/>
          <p:nvPr userDrawn="1"/>
        </p:nvCxnSpPr>
        <p:spPr>
          <a:xfrm>
            <a:off x="704335" y="365125"/>
            <a:ext cx="0" cy="11862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bg1">
                    <a:lumMod val="7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cxnSp>
        <p:nvCxnSpPr>
          <p:cNvPr id="3" name="Straight Connector 2"/>
          <p:cNvCxnSpPr/>
          <p:nvPr userDrawn="1"/>
        </p:nvCxnSpPr>
        <p:spPr>
          <a:xfrm>
            <a:off x="0" y="6190735"/>
            <a:ext cx="12192000" cy="24714"/>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fld>
            <a:endParaRPr lang="en-IN" sz="1100">
              <a:solidFill>
                <a:schemeClr val="tx1"/>
              </a:solidFill>
            </a:endParaRPr>
          </a:p>
        </p:txBody>
      </p:sp>
      <p:sp>
        <p:nvSpPr>
          <p:cNvPr id="14" name="TextBox 13"/>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
        <p:nvSpPr>
          <p:cNvPr id="19" name="TextBox 18"/>
          <p:cNvSpPr txBox="1"/>
          <p:nvPr userDrawn="1"/>
        </p:nvSpPr>
        <p:spPr>
          <a:xfrm>
            <a:off x="3843358" y="6537838"/>
            <a:ext cx="4505285" cy="261610"/>
          </a:xfrm>
          <a:prstGeom prst="rect">
            <a:avLst/>
          </a:prstGeom>
          <a:noFill/>
        </p:spPr>
        <p:txBody>
          <a:bodyPr wrap="square" rtlCol="0">
            <a:spAutoFit/>
          </a:bodyPr>
          <a:lstStyle/>
          <a:p>
            <a:pPr algn="ctr"/>
            <a:r>
              <a:rPr lang="en-US" sz="1100">
                <a:solidFill>
                  <a:schemeClr val="tx1"/>
                </a:solidFill>
                <a:latin typeface="Calibri Light" panose="020F0302020204030204"/>
              </a:rPr>
              <a:t>2400 Meadowbrook Parkway; Duluth, GA 30096 | www.erplogic.com</a:t>
            </a:r>
            <a:endParaRPr lang="en-US" sz="1100">
              <a:solidFill>
                <a:schemeClr val="tx1"/>
              </a:solidFill>
              <a:latin typeface="Calibri Light" panose="020F0302020204030204"/>
            </a:endParaRPr>
          </a:p>
        </p:txBody>
      </p:sp>
      <p:pic>
        <p:nvPicPr>
          <p:cNvPr id="12" name="Graphic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07300" y="405903"/>
            <a:ext cx="1965600" cy="5304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Effect>
                      <a14:colorTemperature colorTemp="5300"/>
                    </a14:imgEffect>
                  </a14:imgLayer>
                </a14:imgProps>
              </a:ext>
            </a:extLst>
          </a:blip>
          <a:srcRect t="48873" r="13106" b="9658"/>
          <a:stretch>
            <a:fillRect/>
          </a:stretch>
        </p:blipFill>
        <p:spPr>
          <a:xfrm>
            <a:off x="0" y="1811488"/>
            <a:ext cx="12192000" cy="4093305"/>
          </a:xfrm>
          <a:prstGeom prst="rect">
            <a:avLst/>
          </a:prstGeom>
        </p:spPr>
      </p:pic>
      <p:sp>
        <p:nvSpPr>
          <p:cNvPr id="7" name="Rectangle 6"/>
          <p:cNvSpPr/>
          <p:nvPr userDrawn="1"/>
        </p:nvSpPr>
        <p:spPr>
          <a:xfrm>
            <a:off x="0" y="1811488"/>
            <a:ext cx="12192000" cy="4093305"/>
          </a:xfrm>
          <a:prstGeom prst="rect">
            <a:avLst/>
          </a:prstGeom>
          <a:solidFill>
            <a:srgbClr val="00007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838200" y="365125"/>
            <a:ext cx="10515600" cy="748633"/>
          </a:xfrm>
        </p:spPr>
        <p:txBody>
          <a:bodyPr>
            <a:normAutofit/>
          </a:bodyPr>
          <a:lstStyle>
            <a:lvl1pPr>
              <a:defRPr sz="3600"/>
            </a:lvl1pPr>
          </a:lstStyle>
          <a:p>
            <a:r>
              <a:rPr lang="en-US"/>
              <a:t>Click to edit Master title style</a:t>
            </a:r>
            <a:endParaRPr lang="en-US"/>
          </a:p>
        </p:txBody>
      </p:sp>
      <p:cxnSp>
        <p:nvCxnSpPr>
          <p:cNvPr id="15" name="Straight Connector 14"/>
          <p:cNvCxnSpPr/>
          <p:nvPr userDrawn="1"/>
        </p:nvCxnSpPr>
        <p:spPr>
          <a:xfrm>
            <a:off x="704335" y="365125"/>
            <a:ext cx="0" cy="1186249"/>
          </a:xfrm>
          <a:prstGeom prst="line">
            <a:avLst/>
          </a:prstGeom>
          <a:ln>
            <a:solidFill>
              <a:srgbClr val="00007E"/>
            </a:solidFill>
          </a:ln>
        </p:spPr>
        <p:style>
          <a:lnRef idx="1">
            <a:schemeClr val="accent1"/>
          </a:lnRef>
          <a:fillRef idx="0">
            <a:schemeClr val="accent1"/>
          </a:fillRef>
          <a:effectRef idx="0">
            <a:schemeClr val="accent1"/>
          </a:effectRef>
          <a:fontRef idx="minor">
            <a:schemeClr val="tx1"/>
          </a:fontRef>
        </p:style>
      </p:cxnSp>
      <p:sp>
        <p:nvSpPr>
          <p:cNvPr id="16" name="Subtitle 2"/>
          <p:cNvSpPr>
            <a:spLocks noGrp="1"/>
          </p:cNvSpPr>
          <p:nvPr>
            <p:ph type="subTitle" idx="13" hasCustomPrompt="1"/>
          </p:nvPr>
        </p:nvSpPr>
        <p:spPr>
          <a:xfrm>
            <a:off x="864972" y="1204827"/>
            <a:ext cx="10488828" cy="346547"/>
          </a:xfrm>
        </p:spPr>
        <p:txBody>
          <a:bodyPr/>
          <a:lstStyle>
            <a:lvl1pPr marL="0" indent="0" algn="l">
              <a:buNone/>
              <a:defRPr sz="2400">
                <a:solidFill>
                  <a:schemeClr val="tx1">
                    <a:lumMod val="50000"/>
                    <a:lumOff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endParaRPr lang="en-US"/>
          </a:p>
        </p:txBody>
      </p:sp>
      <p:sp>
        <p:nvSpPr>
          <p:cNvPr id="11" name="TextBox 10"/>
          <p:cNvSpPr txBox="1"/>
          <p:nvPr userDrawn="1"/>
        </p:nvSpPr>
        <p:spPr>
          <a:xfrm>
            <a:off x="10942448" y="6537838"/>
            <a:ext cx="491362" cy="244682"/>
          </a:xfrm>
          <a:prstGeom prst="rect">
            <a:avLst/>
          </a:prstGeom>
          <a:noFill/>
        </p:spPr>
        <p:txBody>
          <a:bodyPr wrap="square" rtlCol="0">
            <a:spAutoFit/>
          </a:bodyPr>
          <a:lstStyle/>
          <a:p>
            <a:pPr algn="r">
              <a:lnSpc>
                <a:spcPct val="90000"/>
              </a:lnSpc>
            </a:pPr>
            <a:fld id="{8969AB99-42F4-44DB-8447-084200F48697}" type="slidenum">
              <a:rPr lang="en-IN" sz="1100">
                <a:solidFill>
                  <a:schemeClr val="tx1"/>
                </a:solidFill>
              </a:rPr>
            </a:fld>
            <a:endParaRPr lang="en-IN" sz="1100">
              <a:solidFill>
                <a:schemeClr val="tx1"/>
              </a:solidFill>
            </a:endParaRPr>
          </a:p>
        </p:txBody>
      </p:sp>
      <p:sp>
        <p:nvSpPr>
          <p:cNvPr id="12" name="TextBox 11"/>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panose="020F0302020204030204"/>
              </a:rPr>
              <a:t>CONFIDENTIAL RESTRICTED</a:t>
            </a:r>
            <a:endParaRPr lang="en-IN" sz="1000">
              <a:solidFill>
                <a:schemeClr val="tx1"/>
              </a:solidFill>
              <a:latin typeface="Calibri Light" panose="020F0302020204030204"/>
            </a:endParaRPr>
          </a:p>
        </p:txBody>
      </p:sp>
      <p:sp>
        <p:nvSpPr>
          <p:cNvPr id="10" name="TextBox 9"/>
          <p:cNvSpPr txBox="1"/>
          <p:nvPr userDrawn="1"/>
        </p:nvSpPr>
        <p:spPr>
          <a:xfrm>
            <a:off x="3843358" y="6537838"/>
            <a:ext cx="4505285" cy="261610"/>
          </a:xfrm>
          <a:prstGeom prst="rect">
            <a:avLst/>
          </a:prstGeom>
          <a:noFill/>
        </p:spPr>
        <p:txBody>
          <a:bodyPr wrap="square" rtlCol="0">
            <a:spAutoFit/>
          </a:bodyPr>
          <a:lstStyle/>
          <a:p>
            <a:pPr algn="ctr"/>
            <a:r>
              <a:rPr lang="en-US" sz="1100">
                <a:solidFill>
                  <a:schemeClr val="tx1"/>
                </a:solidFill>
                <a:latin typeface="Calibri Light" panose="020F0302020204030204"/>
              </a:rPr>
              <a:t>2400 Meadowbrook Parkway; Duluth, GA 30096 | www.erplogic.com</a:t>
            </a:r>
            <a:endParaRPr lang="en-US" sz="1100">
              <a:solidFill>
                <a:schemeClr val="tx1"/>
              </a:solidFill>
              <a:latin typeface="Calibri Light" panose="020F0302020204030204"/>
            </a:endParaRPr>
          </a:p>
        </p:txBody>
      </p:sp>
      <p:pic>
        <p:nvPicPr>
          <p:cNvPr id="4" name="Graphic 3"/>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07300" y="405903"/>
            <a:ext cx="1965600" cy="5304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6A7EA-7F64-1D4C-A27A-5146934A05F5}"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718B0-5FC1-0F4D-A6D0-F80FDE49586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6A7EA-7F64-1D4C-A27A-5146934A05F5}"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718B0-5FC1-0F4D-A6D0-F80FDE49586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26.jpeg"/><Relationship Id="rId2" Type="http://schemas.openxmlformats.org/officeDocument/2006/relationships/image" Target="file:///C:\Users\Arvind S\AppData\Local\Temp\wps\INetCache\27d2d3d9c65cb03466d21f938e0ac8d8" TargetMode="External"/><Relationship Id="rId1" Type="http://schemas.openxmlformats.org/officeDocument/2006/relationships/image" Target="../media/image2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p:cNvSpPr>
            <a:spLocks noGrp="1" noRot="1" noChangeAspect="1" noMove="1" noResize="1" noEditPoints="1" noAdjustHandles="1" noChangeArrowheads="1" noChangeShapeType="1" noTextEdit="1"/>
          </p:cNvSpPr>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p:cNvSpPr>
            <a:spLocks noGrp="1" noRot="1" noChangeAspect="1" noMove="1" noResize="1" noEditPoints="1" noAdjustHandles="1" noChangeArrowheads="1" noChangeShapeType="1" noTextEdit="1"/>
          </p:cNvSpPr>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idx="4294967295"/>
          </p:nvPr>
        </p:nvSpPr>
        <p:spPr>
          <a:xfrm>
            <a:off x="2758831" y="2893367"/>
            <a:ext cx="7080738" cy="1518976"/>
          </a:xfrm>
        </p:spPr>
        <p:txBody>
          <a:bodyPr vert="horz" lIns="91440" tIns="45720" rIns="91440" bIns="45720" rtlCol="0" anchor="ctr">
            <a:normAutofit fontScale="90000"/>
          </a:bodyPr>
          <a:lstStyle/>
          <a:p>
            <a:pPr algn="ctr"/>
            <a:r>
              <a:rPr lang="en-US" sz="4800" b="1" dirty="0">
                <a:solidFill>
                  <a:schemeClr val="bg1">
                    <a:lumMod val="95000"/>
                    <a:lumOff val="5000"/>
                  </a:schemeClr>
                </a:solidFill>
              </a:rPr>
              <a:t>Overview</a:t>
            </a:r>
            <a:br>
              <a:rPr lang="en-US" sz="4800" b="1" dirty="0">
                <a:solidFill>
                  <a:schemeClr val="bg1">
                    <a:lumMod val="95000"/>
                    <a:lumOff val="5000"/>
                  </a:schemeClr>
                </a:solidFill>
              </a:rPr>
            </a:br>
            <a:r>
              <a:rPr lang="en-US" sz="4800" b="1" dirty="0">
                <a:solidFill>
                  <a:schemeClr val="bg1">
                    <a:lumMod val="95000"/>
                    <a:lumOff val="5000"/>
                  </a:schemeClr>
                </a:solidFill>
              </a:rPr>
              <a:t> SAP - Production Planning(PP)</a:t>
            </a:r>
            <a:endParaRPr lang="en-US" sz="5400" b="1" dirty="0">
              <a:solidFill>
                <a:schemeClr val="bg1">
                  <a:lumMod val="95000"/>
                  <a:lumOff val="5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MRP3 View</a:t>
            </a:r>
            <a:endParaRPr lang="en-US" sz="3200" b="1">
              <a:latin typeface="Calibri" panose="020F0502020204030204" charset="0"/>
              <a:cs typeface="Calibri" panose="020F0502020204030204" charset="0"/>
            </a:endParaRPr>
          </a:p>
        </p:txBody>
      </p:sp>
      <p:pic>
        <p:nvPicPr>
          <p:cNvPr id="110" name="Picture 109"/>
          <p:cNvPicPr/>
          <p:nvPr/>
        </p:nvPicPr>
        <p:blipFill>
          <a:blip r:embed="rId1"/>
          <a:stretch>
            <a:fillRect/>
          </a:stretch>
        </p:blipFill>
        <p:spPr>
          <a:xfrm>
            <a:off x="1294765" y="1038860"/>
            <a:ext cx="9603105" cy="514731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MRP3 View</a:t>
            </a:r>
            <a:endParaRPr lang="en-US" sz="3200" b="1">
              <a:latin typeface="Calibri" panose="020F0502020204030204" charset="0"/>
              <a:cs typeface="Calibri" panose="020F0502020204030204" charset="0"/>
            </a:endParaRPr>
          </a:p>
        </p:txBody>
      </p:sp>
      <p:sp>
        <p:nvSpPr>
          <p:cNvPr id="2" name="Text Box 1"/>
          <p:cNvSpPr txBox="1"/>
          <p:nvPr/>
        </p:nvSpPr>
        <p:spPr>
          <a:xfrm>
            <a:off x="579120" y="1148715"/>
            <a:ext cx="11510010" cy="5354320"/>
          </a:xfrm>
          <a:prstGeom prst="rect">
            <a:avLst/>
          </a:prstGeom>
          <a:noFill/>
        </p:spPr>
        <p:txBody>
          <a:bodyPr wrap="square" rtlCol="0">
            <a:spAutoFit/>
          </a:bodyPr>
          <a:p>
            <a:pPr algn="l"/>
            <a:r>
              <a:rPr lang="en-US" b="1">
                <a:latin typeface="Calibri" panose="020F0502020204030204" charset="0"/>
                <a:cs typeface="Calibri" panose="020F0502020204030204" charset="0"/>
              </a:rPr>
              <a:t>Period indicator:</a:t>
            </a:r>
            <a:r>
              <a:rPr lang="en-US">
                <a:latin typeface="Calibri" panose="020F0502020204030204" charset="0"/>
                <a:cs typeface="Calibri" panose="020F0502020204030204" charset="0"/>
              </a:rPr>
              <a:t> indicates if material is to be planned/forecast monthly, weekly, yearly, daily etc. This is in most cases set to monthly.</a:t>
            </a:r>
            <a:endParaRPr lang="en-US">
              <a:latin typeface="Calibri" panose="020F0502020204030204" charset="0"/>
              <a:cs typeface="Calibri" panose="020F0502020204030204" charset="0"/>
            </a:endParaRPr>
          </a:p>
          <a:p>
            <a:pPr algn="l"/>
            <a:endParaRPr lang="en-US">
              <a:latin typeface="Calibri" panose="020F0502020204030204" charset="0"/>
              <a:cs typeface="Calibri" panose="020F0502020204030204" charset="0"/>
            </a:endParaRPr>
          </a:p>
          <a:p>
            <a:pPr algn="l"/>
            <a:r>
              <a:rPr lang="en-US" b="1">
                <a:latin typeface="Calibri" panose="020F0502020204030204" charset="0"/>
                <a:cs typeface="Calibri" panose="020F0502020204030204" charset="0"/>
              </a:rPr>
              <a:t>Strategy group:</a:t>
            </a:r>
            <a:r>
              <a:rPr lang="en-US">
                <a:latin typeface="Calibri" panose="020F0502020204030204" charset="0"/>
                <a:cs typeface="Calibri" panose="020F0502020204030204" charset="0"/>
              </a:rPr>
              <a:t> used for grouping the planning strategies, for example, this can be set to Make to Order, Make to Stock etc. There are a number of options, and this must be defined by the production planning management. In most cases, material types and/or material ABC classification influences the decision which strategy group material should be assigned.</a:t>
            </a:r>
            <a:endParaRPr lang="en-US">
              <a:latin typeface="Calibri" panose="020F0502020204030204" charset="0"/>
              <a:cs typeface="Calibri" panose="020F0502020204030204" charset="0"/>
            </a:endParaRPr>
          </a:p>
          <a:p>
            <a:pPr algn="l"/>
            <a:endParaRPr lang="en-US">
              <a:latin typeface="Calibri" panose="020F0502020204030204" charset="0"/>
              <a:cs typeface="Calibri" panose="020F0502020204030204" charset="0"/>
            </a:endParaRPr>
          </a:p>
          <a:p>
            <a:pPr algn="l"/>
            <a:r>
              <a:rPr lang="en-US" b="1">
                <a:latin typeface="Calibri" panose="020F0502020204030204" charset="0"/>
                <a:cs typeface="Calibri" panose="020F0502020204030204" charset="0"/>
              </a:rPr>
              <a:t>Consumption mode:</a:t>
            </a:r>
            <a:r>
              <a:rPr lang="en-US">
                <a:latin typeface="Calibri" panose="020F0502020204030204" charset="0"/>
                <a:cs typeface="Calibri" panose="020F0502020204030204" charset="0"/>
              </a:rPr>
              <a:t> this controls how system will consume requirements. In backward mode sales, orders, dependent</a:t>
            </a:r>
            <a:endParaRPr lang="en-US">
              <a:latin typeface="Calibri" panose="020F0502020204030204" charset="0"/>
              <a:cs typeface="Calibri" panose="020F0502020204030204" charset="0"/>
            </a:endParaRPr>
          </a:p>
          <a:p>
            <a:pPr algn="l"/>
            <a:r>
              <a:rPr lang="en-US">
                <a:latin typeface="Calibri" panose="020F0502020204030204" charset="0"/>
                <a:cs typeface="Calibri" panose="020F0502020204030204" charset="0"/>
              </a:rPr>
              <a:t>requirements or material reservations consume planned independent requirements that lie before the requirements date while in forward mode they consume planned independent requirements that lie after the requirements date.</a:t>
            </a:r>
            <a:endParaRPr lang="en-US">
              <a:latin typeface="Calibri" panose="020F0502020204030204" charset="0"/>
              <a:cs typeface="Calibri" panose="020F0502020204030204" charset="0"/>
            </a:endParaRPr>
          </a:p>
          <a:p>
            <a:pPr algn="l"/>
            <a:endParaRPr lang="en-US">
              <a:latin typeface="Calibri" panose="020F0502020204030204" charset="0"/>
              <a:cs typeface="Calibri" panose="020F0502020204030204" charset="0"/>
            </a:endParaRPr>
          </a:p>
          <a:p>
            <a:pPr algn="l"/>
            <a:r>
              <a:rPr lang="en-US" b="1">
                <a:latin typeface="Calibri" panose="020F0502020204030204" charset="0"/>
                <a:cs typeface="Calibri" panose="020F0502020204030204" charset="0"/>
              </a:rPr>
              <a:t>Forward consumption period: </a:t>
            </a:r>
            <a:r>
              <a:rPr lang="en-US">
                <a:latin typeface="Calibri" panose="020F0502020204030204" charset="0"/>
                <a:cs typeface="Calibri" panose="020F0502020204030204" charset="0"/>
              </a:rPr>
              <a:t>number of day used as a consumption threshold in forward consumption mode. Can be set from 1 to 999 days but usually not longer than several days. We are using 0 since we are utilizing backward consumption mode for this material.</a:t>
            </a:r>
            <a:endParaRPr lang="en-US">
              <a:latin typeface="Calibri" panose="020F0502020204030204" charset="0"/>
              <a:cs typeface="Calibri" panose="020F0502020204030204" charset="0"/>
            </a:endParaRPr>
          </a:p>
          <a:p>
            <a:pPr algn="l"/>
            <a:endParaRPr lang="en-US">
              <a:latin typeface="Calibri" panose="020F0502020204030204" charset="0"/>
              <a:cs typeface="Calibri" panose="020F0502020204030204" charset="0"/>
            </a:endParaRPr>
          </a:p>
          <a:p>
            <a:pPr algn="l"/>
            <a:r>
              <a:rPr lang="en-US" b="1">
                <a:latin typeface="Calibri" panose="020F0502020204030204" charset="0"/>
                <a:cs typeface="Calibri" panose="020F0502020204030204" charset="0"/>
              </a:rPr>
              <a:t>Backward consumption period:</a:t>
            </a:r>
            <a:r>
              <a:rPr lang="en-US">
                <a:latin typeface="Calibri" panose="020F0502020204030204" charset="0"/>
                <a:cs typeface="Calibri" panose="020F0502020204030204" charset="0"/>
              </a:rPr>
              <a:t> Same as previous except it is used for backward consumption mode.</a:t>
            </a:r>
            <a:endParaRPr lang="en-US">
              <a:latin typeface="Calibri" panose="020F0502020204030204" charset="0"/>
              <a:cs typeface="Calibri" panose="020F0502020204030204" charset="0"/>
            </a:endParaRPr>
          </a:p>
          <a:p>
            <a:pPr algn="l"/>
            <a:r>
              <a:rPr lang="en-US">
                <a:latin typeface="Calibri" panose="020F0502020204030204" charset="0"/>
                <a:cs typeface="Calibri" panose="020F0502020204030204" charset="0"/>
              </a:rPr>
              <a:t>Mixed MRP: defines if material is available for subassembly planning and gross requirements planning.</a:t>
            </a:r>
            <a:endParaRPr lang="en-US">
              <a:latin typeface="Calibri" panose="020F0502020204030204" charset="0"/>
              <a:cs typeface="Calibri" panose="020F0502020204030204" charset="0"/>
            </a:endParaRPr>
          </a:p>
          <a:p>
            <a:pPr algn="l"/>
            <a:endParaRPr lang="en-US">
              <a:latin typeface="Calibri" panose="020F0502020204030204" charset="0"/>
              <a:cs typeface="Calibri" panose="020F0502020204030204" charset="0"/>
            </a:endParaRPr>
          </a:p>
          <a:p>
            <a:pPr algn="l"/>
            <a:r>
              <a:rPr lang="en-US" b="1">
                <a:latin typeface="Calibri" panose="020F0502020204030204" charset="0"/>
                <a:cs typeface="Calibri" panose="020F0502020204030204" charset="0"/>
              </a:rPr>
              <a:t>Mixed MRP: </a:t>
            </a:r>
            <a:r>
              <a:rPr lang="en-US">
                <a:latin typeface="Calibri" panose="020F0502020204030204" charset="0"/>
                <a:cs typeface="Calibri" panose="020F0502020204030204" charset="0"/>
              </a:rPr>
              <a:t>defines if material is available for subassembly planning and gross requirements planning.</a:t>
            </a:r>
            <a:endParaRPr lang="en-US">
              <a:latin typeface="Calibri" panose="020F0502020204030204" charset="0"/>
              <a:cs typeface="Calibri" panose="020F0502020204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MRP4 View</a:t>
            </a:r>
            <a:endParaRPr lang="en-US" sz="3200" b="1">
              <a:latin typeface="Calibri" panose="020F0502020204030204" charset="0"/>
              <a:cs typeface="Calibri" panose="020F0502020204030204" charset="0"/>
            </a:endParaRPr>
          </a:p>
        </p:txBody>
      </p:sp>
      <p:pic>
        <p:nvPicPr>
          <p:cNvPr id="104" name="Picture 103"/>
          <p:cNvPicPr/>
          <p:nvPr/>
        </p:nvPicPr>
        <p:blipFill>
          <a:blip r:embed="rId1" r:link="rId2"/>
          <a:stretch>
            <a:fillRect/>
          </a:stretch>
        </p:blipFill>
        <p:spPr>
          <a:xfrm>
            <a:off x="4307205" y="1851660"/>
            <a:ext cx="3577590" cy="3154680"/>
          </a:xfrm>
          <a:prstGeom prst="rect">
            <a:avLst/>
          </a:prstGeom>
          <a:noFill/>
          <a:ln w="9525">
            <a:noFill/>
          </a:ln>
        </p:spPr>
      </p:pic>
      <p:pic>
        <p:nvPicPr>
          <p:cNvPr id="105" name="Picture 104"/>
          <p:cNvPicPr/>
          <p:nvPr/>
        </p:nvPicPr>
        <p:blipFill>
          <a:blip r:embed="rId3"/>
          <a:stretch>
            <a:fillRect/>
          </a:stretch>
        </p:blipFill>
        <p:spPr>
          <a:xfrm>
            <a:off x="1176020" y="800100"/>
            <a:ext cx="9932035" cy="52578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60045" y="148590"/>
            <a:ext cx="10993755" cy="454660"/>
          </a:xfrm>
        </p:spPr>
        <p:txBody>
          <a:bodyPr/>
          <a:p>
            <a:r>
              <a:rPr lang="en-US" sz="3200" b="1">
                <a:latin typeface="Calibri" panose="020F0502020204030204" charset="0"/>
                <a:cs typeface="Calibri" panose="020F0502020204030204" charset="0"/>
              </a:rPr>
              <a:t>MRP4 View</a:t>
            </a:r>
            <a:endParaRPr lang="en-US" sz="3200" b="1">
              <a:latin typeface="Calibri" panose="020F0502020204030204" charset="0"/>
              <a:cs typeface="Calibri" panose="020F0502020204030204" charset="0"/>
            </a:endParaRPr>
          </a:p>
        </p:txBody>
      </p:sp>
      <p:sp>
        <p:nvSpPr>
          <p:cNvPr id="2" name="Text Box 1"/>
          <p:cNvSpPr txBox="1"/>
          <p:nvPr/>
        </p:nvSpPr>
        <p:spPr>
          <a:xfrm>
            <a:off x="285750" y="1065530"/>
            <a:ext cx="11778615" cy="2553335"/>
          </a:xfrm>
          <a:prstGeom prst="rect">
            <a:avLst/>
          </a:prstGeom>
          <a:noFill/>
        </p:spPr>
        <p:txBody>
          <a:bodyPr wrap="square" rtlCol="0">
            <a:spAutoFit/>
          </a:bodyPr>
          <a:p>
            <a:pPr algn="l"/>
            <a:r>
              <a:rPr lang="en-US" sz="2000" b="1"/>
              <a:t>Selection method:</a:t>
            </a:r>
            <a:r>
              <a:rPr lang="en-US" sz="2000"/>
              <a:t> if you are using BOMs (Bill Of Materials) for your production, you could govern with the selection of alternative BOMs with this field. You can set selection type by order quantity, production version, explosion date.</a:t>
            </a:r>
            <a:endParaRPr lang="en-US" sz="2000"/>
          </a:p>
          <a:p>
            <a:pPr algn="l"/>
            <a:endParaRPr lang="en-US" sz="2000"/>
          </a:p>
          <a:p>
            <a:pPr algn="l"/>
            <a:r>
              <a:rPr lang="en-US" sz="2000" b="1"/>
              <a:t>Discontinued indicator: </a:t>
            </a:r>
            <a:r>
              <a:rPr lang="en-US" sz="2000"/>
              <a:t>you can select the indicator for discontinued part as per requirements.</a:t>
            </a:r>
            <a:endParaRPr lang="en-US" sz="2000"/>
          </a:p>
          <a:p>
            <a:pPr algn="l"/>
            <a:endParaRPr lang="en-US" sz="2000"/>
          </a:p>
          <a:p>
            <a:pPr algn="l"/>
            <a:r>
              <a:rPr lang="en-US" sz="2000" b="1"/>
              <a:t>SLoc MRP indicator:</a:t>
            </a:r>
            <a:r>
              <a:rPr lang="en-US" sz="2000"/>
              <a:t> this is the most powerful indicator on this view. It tells us if our storage location (that we used in organizational levels screen – in this example 0001 – Lager 0001) is relevant for MRP. </a:t>
            </a:r>
            <a:endParaRPr 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Work Scheduling View</a:t>
            </a:r>
            <a:endParaRPr lang="en-US" sz="3200" b="1">
              <a:latin typeface="Calibri" panose="020F0502020204030204" charset="0"/>
              <a:cs typeface="Calibri" panose="020F0502020204030204" charset="0"/>
            </a:endParaRPr>
          </a:p>
        </p:txBody>
      </p:sp>
      <p:pic>
        <p:nvPicPr>
          <p:cNvPr id="112" name="Picture 111"/>
          <p:cNvPicPr/>
          <p:nvPr/>
        </p:nvPicPr>
        <p:blipFill>
          <a:blip r:embed="rId1"/>
          <a:stretch>
            <a:fillRect/>
          </a:stretch>
        </p:blipFill>
        <p:spPr>
          <a:xfrm>
            <a:off x="1743710" y="1127760"/>
            <a:ext cx="9073515" cy="480441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Work Scheduling View</a:t>
            </a:r>
            <a:endParaRPr lang="en-US" sz="3200" b="1">
              <a:latin typeface="Calibri" panose="020F0502020204030204" charset="0"/>
              <a:cs typeface="Calibri" panose="020F0502020204030204" charset="0"/>
            </a:endParaRPr>
          </a:p>
        </p:txBody>
      </p:sp>
      <p:sp>
        <p:nvSpPr>
          <p:cNvPr id="4" name="Text Box 3"/>
          <p:cNvSpPr txBox="1"/>
          <p:nvPr/>
        </p:nvSpPr>
        <p:spPr>
          <a:xfrm>
            <a:off x="460375" y="1065530"/>
            <a:ext cx="11595100" cy="4677410"/>
          </a:xfrm>
          <a:prstGeom prst="rect">
            <a:avLst/>
          </a:prstGeom>
          <a:noFill/>
        </p:spPr>
        <p:txBody>
          <a:bodyPr wrap="square" rtlCol="0">
            <a:spAutoFit/>
          </a:bodyPr>
          <a:p>
            <a:pPr algn="l"/>
            <a:endParaRPr lang="en-US"/>
          </a:p>
          <a:p>
            <a:pPr algn="l"/>
            <a:r>
              <a:rPr lang="en-US" sz="2000" b="1">
                <a:latin typeface="Calibri" panose="020F0502020204030204" charset="0"/>
                <a:cs typeface="Calibri" panose="020F0502020204030204" charset="0"/>
              </a:rPr>
              <a:t>Production schedule profile:</a:t>
            </a:r>
            <a:r>
              <a:rPr lang="en-US" sz="2000">
                <a:latin typeface="Calibri" panose="020F0502020204030204" charset="0"/>
                <a:cs typeface="Calibri" panose="020F0502020204030204" charset="0"/>
              </a:rPr>
              <a:t> define how the process will flow in PP or PP-PI, some additional controls about        automatic goods receipt etc. Customized by your PP consultant.</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b="1">
                <a:latin typeface="Calibri" panose="020F0502020204030204" charset="0"/>
                <a:cs typeface="Calibri" panose="020F0502020204030204" charset="0"/>
              </a:rPr>
              <a:t>Underdelivery tolerance:</a:t>
            </a:r>
            <a:r>
              <a:rPr lang="en-US" sz="2000">
                <a:latin typeface="Calibri" panose="020F0502020204030204" charset="0"/>
                <a:cs typeface="Calibri" panose="020F0502020204030204" charset="0"/>
              </a:rPr>
              <a:t> define allowed percentage of quantity to be underdelivered.</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b="1">
                <a:latin typeface="Calibri" panose="020F0502020204030204" charset="0"/>
                <a:cs typeface="Calibri" panose="020F0502020204030204" charset="0"/>
              </a:rPr>
              <a:t>Overdelivery tolerance:</a:t>
            </a:r>
            <a:r>
              <a:rPr lang="en-US" sz="2000">
                <a:latin typeface="Calibri" panose="020F0502020204030204" charset="0"/>
                <a:cs typeface="Calibri" panose="020F0502020204030204" charset="0"/>
              </a:rPr>
              <a:t> allowed percentage for quantity exceding for production or process order. For overdelivering, you can check the unlimited box – in that case we are allowing unlimited over delivery.</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b="1">
                <a:latin typeface="Calibri" panose="020F0502020204030204" charset="0"/>
                <a:cs typeface="Calibri" panose="020F0502020204030204" charset="0"/>
              </a:rPr>
              <a:t>Setup time:</a:t>
            </a:r>
            <a:r>
              <a:rPr lang="en-US" sz="2000">
                <a:latin typeface="Calibri" panose="020F0502020204030204" charset="0"/>
                <a:cs typeface="Calibri" panose="020F0502020204030204" charset="0"/>
              </a:rPr>
              <a:t> time needed to setup and teardown work center resources (lot size independent).</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b="1">
                <a:latin typeface="Calibri" panose="020F0502020204030204" charset="0"/>
                <a:cs typeface="Calibri" panose="020F0502020204030204" charset="0"/>
              </a:rPr>
              <a:t>Processing time:</a:t>
            </a:r>
            <a:r>
              <a:rPr lang="en-US" sz="2000">
                <a:latin typeface="Calibri" panose="020F0502020204030204" charset="0"/>
                <a:cs typeface="Calibri" panose="020F0502020204030204" charset="0"/>
              </a:rPr>
              <a:t> processing time for the base quantity.</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b="1">
                <a:latin typeface="Calibri" panose="020F0502020204030204" charset="0"/>
                <a:cs typeface="Calibri" panose="020F0502020204030204" charset="0"/>
              </a:rPr>
              <a:t>Base quantity:</a:t>
            </a:r>
            <a:r>
              <a:rPr lang="en-US" sz="2000">
                <a:latin typeface="Calibri" panose="020F0502020204030204" charset="0"/>
                <a:cs typeface="Calibri" panose="020F0502020204030204" charset="0"/>
              </a:rPr>
              <a:t> used for processing and inhouse production time. </a:t>
            </a:r>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 </a:t>
            </a:r>
            <a:endParaRPr lang="en-US" sz="2000">
              <a:latin typeface="Calibri" panose="020F0502020204030204" charset="0"/>
              <a:cs typeface="Calibri" panose="020F0502020204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Bill of Material (BOM)</a:t>
            </a:r>
            <a:endParaRPr lang="en-US" sz="3200" b="1">
              <a:latin typeface="Calibri" panose="020F0502020204030204" charset="0"/>
              <a:cs typeface="Calibri" panose="020F0502020204030204" charset="0"/>
            </a:endParaRPr>
          </a:p>
        </p:txBody>
      </p:sp>
      <p:sp>
        <p:nvSpPr>
          <p:cNvPr id="4" name="Text Box 3"/>
          <p:cNvSpPr txBox="1"/>
          <p:nvPr/>
        </p:nvSpPr>
        <p:spPr>
          <a:xfrm>
            <a:off x="662305" y="1028700"/>
            <a:ext cx="11433175" cy="4092575"/>
          </a:xfrm>
          <a:prstGeom prst="rect">
            <a:avLst/>
          </a:prstGeom>
          <a:noFill/>
        </p:spPr>
        <p:txBody>
          <a:bodyPr wrap="square" rtlCol="0">
            <a:spAutoFit/>
          </a:bodyPr>
          <a:p>
            <a:pPr algn="l"/>
            <a:r>
              <a:rPr lang="en-US" sz="2000">
                <a:latin typeface="Calibri" panose="020F0502020204030204" charset="0"/>
                <a:cs typeface="Calibri" panose="020F0502020204030204" charset="0"/>
              </a:rPr>
              <a:t>The material bill is a complete, formally organized list of the components and the quantity needed for creating or assembling the product.</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BOMs are used in the planning and costing of material specifications.</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You can build up to 99 alternate BOMs for a single commodity as well.</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For goods with variants, you can build Super BOM, which has all possible components used to manufacture various types of variants. The suitable component is selected based on the characteristics chosen in the order of sale.</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For example, all types of frames (with different colors and sizes) can be used in the Product Cycle, and the desired frame is selected by order of production on the basis of the color and size chosen in the order of sale.</a:t>
            </a:r>
            <a:endParaRPr lang="en-US" sz="2000">
              <a:latin typeface="Calibri" panose="020F0502020204030204" charset="0"/>
              <a:cs typeface="Calibri" panose="020F0502020204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Bill Of Material (BOM)</a:t>
            </a:r>
            <a:endParaRPr lang="en-US" sz="3200" b="1">
              <a:latin typeface="Calibri" panose="020F0502020204030204" charset="0"/>
              <a:cs typeface="Calibri" panose="020F0502020204030204" charset="0"/>
            </a:endParaRPr>
          </a:p>
        </p:txBody>
      </p:sp>
      <p:pic>
        <p:nvPicPr>
          <p:cNvPr id="101" name="Picture 100"/>
          <p:cNvPicPr/>
          <p:nvPr/>
        </p:nvPicPr>
        <p:blipFill>
          <a:blip r:embed="rId1"/>
          <a:stretch>
            <a:fillRect/>
          </a:stretch>
        </p:blipFill>
        <p:spPr>
          <a:xfrm>
            <a:off x="1139825" y="1661160"/>
            <a:ext cx="9423400" cy="382206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Work Center</a:t>
            </a:r>
            <a:endParaRPr lang="en-US" sz="3200" b="1">
              <a:latin typeface="Calibri" panose="020F0502020204030204" charset="0"/>
              <a:cs typeface="Calibri" panose="020F0502020204030204" charset="0"/>
            </a:endParaRPr>
          </a:p>
        </p:txBody>
      </p:sp>
      <p:sp>
        <p:nvSpPr>
          <p:cNvPr id="2" name="Text Box 1"/>
          <p:cNvSpPr txBox="1"/>
          <p:nvPr/>
        </p:nvSpPr>
        <p:spPr>
          <a:xfrm>
            <a:off x="669925" y="1311910"/>
            <a:ext cx="11521440" cy="2553335"/>
          </a:xfrm>
          <a:prstGeom prst="rect">
            <a:avLst/>
          </a:prstGeom>
          <a:noFill/>
        </p:spPr>
        <p:txBody>
          <a:bodyPr wrap="square" rtlCol="0">
            <a:spAutoFit/>
          </a:bodyPr>
          <a:p>
            <a:pPr algn="l"/>
            <a:r>
              <a:rPr lang="en-US" sz="2000">
                <a:latin typeface="Calibri" panose="020F0502020204030204" charset="0"/>
                <a:cs typeface="Calibri" panose="020F0502020204030204" charset="0"/>
              </a:rPr>
              <a:t>A Work Center is a system or collection of machines in which manufacturing processes are performed. Job center are included in the worklist events (Routings).</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It provides the details for:</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    Scheduling</a:t>
            </a:r>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    Capacity</a:t>
            </a:r>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    Costing</a:t>
            </a:r>
            <a:endParaRPr lang="en-US" sz="2000">
              <a:latin typeface="Calibri" panose="020F0502020204030204" charset="0"/>
              <a:cs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Routing</a:t>
            </a:r>
            <a:endParaRPr lang="en-US" sz="3200" b="1">
              <a:latin typeface="Calibri" panose="020F0502020204030204" charset="0"/>
              <a:cs typeface="Calibri" panose="020F0502020204030204" charset="0"/>
            </a:endParaRPr>
          </a:p>
        </p:txBody>
      </p:sp>
      <p:sp>
        <p:nvSpPr>
          <p:cNvPr id="4" name="Text Box 3"/>
          <p:cNvSpPr txBox="1"/>
          <p:nvPr/>
        </p:nvSpPr>
        <p:spPr>
          <a:xfrm>
            <a:off x="633095" y="1034415"/>
            <a:ext cx="11410950" cy="1322070"/>
          </a:xfrm>
          <a:prstGeom prst="rect">
            <a:avLst/>
          </a:prstGeom>
          <a:noFill/>
        </p:spPr>
        <p:txBody>
          <a:bodyPr wrap="square" rtlCol="0">
            <a:spAutoFit/>
          </a:bodyPr>
          <a:p>
            <a:pPr algn="l"/>
            <a:r>
              <a:rPr lang="en-US" sz="2000">
                <a:latin typeface="Calibri" panose="020F0502020204030204" charset="0"/>
                <a:cs typeface="Calibri" panose="020F0502020204030204" charset="0"/>
              </a:rPr>
              <a:t>Routing is nothing but a sequence of operation performed at the Work Center. It also specifies the machine time, labor time, etc. for the execution of operations.</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It is also used for scheduling of operations and used in standard cost calculation of the product.</a:t>
            </a:r>
            <a:endParaRPr lang="en-US" sz="2000">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Introduction</a:t>
            </a:r>
            <a:endParaRPr lang="en-US" sz="3200" b="1">
              <a:latin typeface="Calibri" panose="020F0502020204030204" charset="0"/>
              <a:cs typeface="Calibri" panose="020F0502020204030204" charset="0"/>
            </a:endParaRPr>
          </a:p>
        </p:txBody>
      </p:sp>
      <p:sp>
        <p:nvSpPr>
          <p:cNvPr id="5" name="Text Box 4"/>
          <p:cNvSpPr txBox="1"/>
          <p:nvPr/>
        </p:nvSpPr>
        <p:spPr>
          <a:xfrm>
            <a:off x="928370" y="1323340"/>
            <a:ext cx="11194415" cy="4399915"/>
          </a:xfrm>
          <a:prstGeom prst="rect">
            <a:avLst/>
          </a:prstGeom>
          <a:noFill/>
        </p:spPr>
        <p:txBody>
          <a:bodyPr wrap="square" rtlCol="0">
            <a:spAutoFit/>
          </a:bodyPr>
          <a:p>
            <a:pPr algn="l"/>
            <a:r>
              <a:rPr lang="en-US" sz="2000">
                <a:latin typeface="Calibri" panose="020F0502020204030204" charset="0"/>
                <a:cs typeface="Calibri" panose="020F0502020204030204" charset="0"/>
              </a:rPr>
              <a:t>Production Planning is the method of aligning demand with manufacturing resources to establish production and supply plans for finished goods and parts.</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SAP PP is an important module. For example, it tracks and records the process the expected and real costs of the manufacturing process.</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SAP Production Planning is one of the key modules in ERP and deals with planning processes, such as capacity planning, material planning, execution of production order, bill of material and goods movement. SAP PP module handles the master data required for Bill of Materials (BOMs) activity, work center and routing, and keeps it in a separate component.</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sym typeface="+mn-ea"/>
              </a:rPr>
              <a:t>It is fully compatible with SAP's other modules: SD, MM, QM, and FICO &amp; PM.</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448310" y="148590"/>
            <a:ext cx="10905490" cy="454660"/>
          </a:xfrm>
        </p:spPr>
        <p:txBody>
          <a:bodyPr/>
          <a:p>
            <a:r>
              <a:rPr lang="en-US" sz="3200" b="1">
                <a:latin typeface="Calibri" panose="020F0502020204030204" charset="0"/>
                <a:cs typeface="Calibri" panose="020F0502020204030204" charset="0"/>
              </a:rPr>
              <a:t>Production Version</a:t>
            </a:r>
            <a:endParaRPr lang="en-US" sz="3200" b="1">
              <a:latin typeface="Calibri" panose="020F0502020204030204" charset="0"/>
              <a:cs typeface="Calibri" panose="020F0502020204030204" charset="0"/>
            </a:endParaRPr>
          </a:p>
        </p:txBody>
      </p:sp>
      <p:sp>
        <p:nvSpPr>
          <p:cNvPr id="2" name="Text Box 1"/>
          <p:cNvSpPr txBox="1"/>
          <p:nvPr/>
        </p:nvSpPr>
        <p:spPr>
          <a:xfrm>
            <a:off x="448310" y="1089660"/>
            <a:ext cx="11635105" cy="1322070"/>
          </a:xfrm>
          <a:prstGeom prst="rect">
            <a:avLst/>
          </a:prstGeom>
          <a:noFill/>
        </p:spPr>
        <p:txBody>
          <a:bodyPr wrap="square" rtlCol="0">
            <a:spAutoFit/>
          </a:bodyPr>
          <a:p>
            <a:pPr algn="l"/>
            <a:r>
              <a:rPr lang="en-US" sz="2000">
                <a:latin typeface="Calibri" panose="020F0502020204030204" charset="0"/>
                <a:cs typeface="Calibri" panose="020F0502020204030204" charset="0"/>
              </a:rPr>
              <a:t>The production version is a combination of BOM and Routing data for production. It is a linkage between BOM &amp; Routing and determines the manufacturing process.</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a:latin typeface="Calibri" panose="020F0502020204030204" charset="0"/>
                <a:cs typeface="Calibri" panose="020F0502020204030204" charset="0"/>
              </a:rPr>
              <a:t>There can be multiple production versions as per different manufacturing process to produce the product.</a:t>
            </a:r>
            <a:endParaRPr lang="en-US" sz="2000">
              <a:latin typeface="Calibri" panose="020F0502020204030204" charset="0"/>
              <a:cs typeface="Calibri" panose="020F0502020204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Master Data Tcodes</a:t>
            </a:r>
            <a:endParaRPr lang="en-US" sz="3200" b="1">
              <a:latin typeface="Calibri" panose="020F0502020204030204" charset="0"/>
              <a:cs typeface="Calibri" panose="020F0502020204030204" charset="0"/>
            </a:endParaRPr>
          </a:p>
        </p:txBody>
      </p:sp>
      <p:sp>
        <p:nvSpPr>
          <p:cNvPr id="2" name="Text Box 1"/>
          <p:cNvSpPr txBox="1"/>
          <p:nvPr/>
        </p:nvSpPr>
        <p:spPr>
          <a:xfrm>
            <a:off x="660400" y="904875"/>
            <a:ext cx="309880" cy="368300"/>
          </a:xfrm>
          <a:prstGeom prst="rect">
            <a:avLst/>
          </a:prstGeom>
          <a:noFill/>
        </p:spPr>
        <p:txBody>
          <a:bodyPr wrap="none" rtlCol="0">
            <a:spAutoFit/>
          </a:bodyPr>
          <a:p>
            <a:endParaRPr lang="en-US"/>
          </a:p>
        </p:txBody>
      </p:sp>
      <p:sp>
        <p:nvSpPr>
          <p:cNvPr id="10" name="Text Box 9"/>
          <p:cNvSpPr txBox="1"/>
          <p:nvPr/>
        </p:nvSpPr>
        <p:spPr>
          <a:xfrm>
            <a:off x="1021080" y="1071245"/>
            <a:ext cx="309880" cy="368300"/>
          </a:xfrm>
          <a:prstGeom prst="rect">
            <a:avLst/>
          </a:prstGeom>
          <a:noFill/>
        </p:spPr>
        <p:txBody>
          <a:bodyPr wrap="none" rtlCol="0">
            <a:spAutoFit/>
          </a:bodyPr>
          <a:p>
            <a:endParaRPr lang="en-US"/>
          </a:p>
        </p:txBody>
      </p:sp>
      <p:graphicFrame>
        <p:nvGraphicFramePr>
          <p:cNvPr id="14" name="Table 13"/>
          <p:cNvGraphicFramePr/>
          <p:nvPr/>
        </p:nvGraphicFramePr>
        <p:xfrm>
          <a:off x="3708400" y="1041400"/>
          <a:ext cx="4774565" cy="4874260"/>
        </p:xfrm>
        <a:graphic>
          <a:graphicData uri="http://schemas.openxmlformats.org/drawingml/2006/table">
            <a:tbl>
              <a:tblPr firstRow="1" bandRow="1">
                <a:tableStyleId>{5C22544A-7EE6-4342-B048-85BDC9FD1C3A}</a:tableStyleId>
              </a:tblPr>
              <a:tblGrid>
                <a:gridCol w="1038225"/>
                <a:gridCol w="3736340"/>
              </a:tblGrid>
              <a:tr h="256540">
                <a:tc>
                  <a:txBody>
                    <a:bodyPr/>
                    <a:p>
                      <a:pPr indent="0" algn="ctr">
                        <a:buNone/>
                      </a:pPr>
                      <a:r>
                        <a:rPr lang="en-US" sz="1300" b="0">
                          <a:solidFill>
                            <a:srgbClr val="000000"/>
                          </a:solidFill>
                          <a:latin typeface="Calibri" panose="020F0502020204030204" charset="-122"/>
                        </a:rPr>
                        <a:t>Tcode</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Description</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MM01</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Create Material</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MM02</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Change Material</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MM03</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Display Material</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CS01</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Create BOM</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CS02</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Change BOM</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CS03</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Display BOM.</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CS11</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Explode BOM level by level single and multi level</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CS12</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Explode multi-level BOM</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CS13</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Display summarized BOM</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CS03</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Display single-level BOM</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CR01</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Create Work Center</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CR02</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Change Work Center</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CR03</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Display Work Center</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CR05</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Work Center List</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CA01</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Create Routing</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CA02</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Change Routing</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CA03</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Display Routing</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en-US" sz="1300" b="0">
                          <a:solidFill>
                            <a:srgbClr val="000000"/>
                          </a:solidFill>
                          <a:latin typeface="Calibri" panose="020F0502020204030204" charset="-122"/>
                        </a:rPr>
                        <a:t>C223</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Mass Production Version Creation</a:t>
                      </a:r>
                      <a:endParaRPr lang="en-US" sz="13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Demand Management</a:t>
            </a:r>
            <a:endParaRPr lang="en-US" sz="3200" b="1">
              <a:latin typeface="Calibri" panose="020F0502020204030204" charset="0"/>
              <a:cs typeface="Calibri" panose="020F0502020204030204" charset="0"/>
            </a:endParaRPr>
          </a:p>
        </p:txBody>
      </p:sp>
      <p:sp>
        <p:nvSpPr>
          <p:cNvPr id="2" name="Text Box 1"/>
          <p:cNvSpPr txBox="1"/>
          <p:nvPr/>
        </p:nvSpPr>
        <p:spPr>
          <a:xfrm>
            <a:off x="521970" y="1191260"/>
            <a:ext cx="11470005" cy="3784600"/>
          </a:xfrm>
          <a:prstGeom prst="rect">
            <a:avLst/>
          </a:prstGeom>
          <a:noFill/>
        </p:spPr>
        <p:txBody>
          <a:bodyPr wrap="square" rtlCol="0">
            <a:spAutoFit/>
          </a:bodyPr>
          <a:p>
            <a:pPr algn="l"/>
            <a:r>
              <a:rPr lang="en-US" sz="2000"/>
              <a:t>Demand Management's role is to forecast amounts of demand and distribution dates for finished goods and essential assemblies. PIR (planned autonomous requirements) and consumer requirements are used in Market Management.</a:t>
            </a:r>
            <a:endParaRPr lang="en-US" sz="2000"/>
          </a:p>
          <a:p>
            <a:pPr algn="l"/>
            <a:endParaRPr lang="en-US" sz="2000"/>
          </a:p>
          <a:p>
            <a:pPr algn="l"/>
            <a:r>
              <a:rPr lang="en-US" sz="2000"/>
              <a:t>Planning methods for a commodity must be established. It reflects the methods of development for planning and output. We have two ways to do this.</a:t>
            </a:r>
            <a:endParaRPr lang="en-US" sz="2000"/>
          </a:p>
          <a:p>
            <a:pPr algn="l"/>
            <a:endParaRPr lang="en-US" sz="2000"/>
          </a:p>
          <a:p>
            <a:pPr algn="l"/>
            <a:r>
              <a:rPr lang="en-US" sz="2000"/>
              <a:t>Make to Stock: The manufacturing of goods without orders for sale, i.e. storage, is carried out independently of orders.</a:t>
            </a:r>
            <a:endParaRPr lang="en-US" sz="2000"/>
          </a:p>
          <a:p>
            <a:pPr algn="l"/>
            <a:endParaRPr lang="en-US" sz="2000"/>
          </a:p>
          <a:p>
            <a:pPr algn="l"/>
            <a:r>
              <a:rPr lang="en-US" sz="2000"/>
              <a:t>Make to Order: This technique refers to the manufacturing of material for a particular individual order or line object.</a:t>
            </a:r>
            <a:endParaRPr lang="en-US"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51155" y="148590"/>
            <a:ext cx="11002645" cy="454660"/>
          </a:xfrm>
        </p:spPr>
        <p:txBody>
          <a:bodyPr/>
          <a:p>
            <a:r>
              <a:rPr lang="en-US" sz="3200" b="1">
                <a:latin typeface="Calibri" panose="020F0502020204030204" charset="0"/>
                <a:cs typeface="Calibri" panose="020F0502020204030204" charset="0"/>
              </a:rPr>
              <a:t>Production Planning Cycle</a:t>
            </a:r>
            <a:endParaRPr lang="en-US" sz="3200" b="1">
              <a:latin typeface="Calibri" panose="020F0502020204030204" charset="0"/>
              <a:cs typeface="Calibri" panose="020F0502020204030204" charset="0"/>
            </a:endParaRPr>
          </a:p>
        </p:txBody>
      </p:sp>
      <p:sp>
        <p:nvSpPr>
          <p:cNvPr id="2" name="Text Box 1"/>
          <p:cNvSpPr txBox="1"/>
          <p:nvPr/>
        </p:nvSpPr>
        <p:spPr>
          <a:xfrm>
            <a:off x="90805" y="791210"/>
            <a:ext cx="11950700" cy="4554220"/>
          </a:xfrm>
          <a:prstGeom prst="rect">
            <a:avLst/>
          </a:prstGeom>
          <a:noFill/>
        </p:spPr>
        <p:txBody>
          <a:bodyPr wrap="square" rtlCol="0">
            <a:spAutoFit/>
          </a:bodyPr>
          <a:p>
            <a:pPr algn="l"/>
            <a:r>
              <a:rPr lang="en-US"/>
              <a:t>Production Planning and Control consists of Two Phases</a:t>
            </a:r>
            <a:endParaRPr lang="en-US"/>
          </a:p>
          <a:p>
            <a:pPr algn="l"/>
            <a:endParaRPr lang="en-US"/>
          </a:p>
          <a:p>
            <a:pPr algn="l"/>
            <a:r>
              <a:rPr lang="en-US" sz="2000" b="1"/>
              <a:t>1. Planning</a:t>
            </a:r>
            <a:endParaRPr lang="en-US" sz="2000" b="1"/>
          </a:p>
          <a:p>
            <a:pPr algn="l"/>
            <a:endParaRPr lang="en-US"/>
          </a:p>
          <a:p>
            <a:pPr algn="l"/>
            <a:r>
              <a:rPr lang="en-US"/>
              <a:t>Generally, development planning is carried out using a budgeted revenue schedule. According to the production cycle periods, preparation is based on the Sales Schedule to fulfill the sales demands. In the type of expected independent need, demand for the commodity is entered by demand management (PIR). This demand management data becomes the input to Commodity Requirement Preparation (MRP). Using the master data such as Bill of Material (BOM) and usable existing plant stocks, MRP tests for the supply of various raw materials required for manufacturing at different times.</a:t>
            </a:r>
            <a:endParaRPr lang="en-US"/>
          </a:p>
          <a:p>
            <a:pPr algn="l"/>
            <a:endParaRPr lang="en-US"/>
          </a:p>
          <a:p>
            <a:pPr algn="l"/>
            <a:r>
              <a:rPr lang="en-US"/>
              <a:t>In supply shortages, procurement specifications are produced for commercially procured products and expected orders are created for in-house assembled materials.</a:t>
            </a:r>
            <a:endParaRPr lang="en-US"/>
          </a:p>
          <a:p>
            <a:pPr algn="l"/>
            <a:endParaRPr lang="en-US"/>
          </a:p>
          <a:p>
            <a:pPr algn="l"/>
            <a:r>
              <a:rPr lang="en-US"/>
              <a:t>These purchase requisitions and planned orders will initiate the procurement cycle and the production cycle.</a:t>
            </a:r>
            <a:endParaRPr lang="en-US"/>
          </a:p>
          <a:p>
            <a:pPr algn="l"/>
            <a:endParaRPr lang="en-US"/>
          </a:p>
          <a:p>
            <a:pPr algn="l"/>
            <a:r>
              <a:rPr lang="en-US"/>
              <a:t>Since MRP works with infinite capabilities, to avoid any capacity bottlenecks, capacity leveling must be done.</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179070" y="148590"/>
            <a:ext cx="11174730" cy="454660"/>
          </a:xfrm>
        </p:spPr>
        <p:txBody>
          <a:bodyPr/>
          <a:p>
            <a:r>
              <a:rPr lang="en-US" sz="3200" b="1">
                <a:latin typeface="Calibri" panose="020F0502020204030204" charset="0"/>
                <a:cs typeface="Calibri" panose="020F0502020204030204" charset="0"/>
              </a:rPr>
              <a:t>Production Planning Cycle</a:t>
            </a:r>
            <a:endParaRPr lang="en-US" sz="3200" b="1">
              <a:latin typeface="Calibri" panose="020F0502020204030204" charset="0"/>
              <a:cs typeface="Calibri" panose="020F0502020204030204" charset="0"/>
            </a:endParaRPr>
          </a:p>
        </p:txBody>
      </p:sp>
      <p:sp>
        <p:nvSpPr>
          <p:cNvPr id="2" name="Text Box 1"/>
          <p:cNvSpPr txBox="1"/>
          <p:nvPr/>
        </p:nvSpPr>
        <p:spPr>
          <a:xfrm>
            <a:off x="466090" y="953770"/>
            <a:ext cx="11639550" cy="3999865"/>
          </a:xfrm>
          <a:prstGeom prst="rect">
            <a:avLst/>
          </a:prstGeom>
          <a:noFill/>
        </p:spPr>
        <p:txBody>
          <a:bodyPr wrap="square" rtlCol="0">
            <a:spAutoFit/>
          </a:bodyPr>
          <a:p>
            <a:pPr algn="l"/>
            <a:r>
              <a:rPr lang="en-US" sz="2000" b="1"/>
              <a:t>2. Execution</a:t>
            </a:r>
            <a:endParaRPr lang="en-US" sz="2000" b="1"/>
          </a:p>
          <a:p>
            <a:pPr algn="l"/>
            <a:endParaRPr lang="en-US"/>
          </a:p>
          <a:p>
            <a:pPr algn="l"/>
            <a:r>
              <a:rPr lang="en-US"/>
              <a:t>These planned orders are translated to production orders and scheduled as per the production timings using master data such as routings.</a:t>
            </a:r>
            <a:endParaRPr lang="en-US"/>
          </a:p>
          <a:p>
            <a:pPr algn="l"/>
            <a:endParaRPr lang="en-US"/>
          </a:p>
          <a:p>
            <a:pPr algn="l"/>
            <a:r>
              <a:rPr lang="en-US"/>
              <a:t>Production orders are issued on the shop floor by the Production Supervisor, and material availability checks can also be performed to check whether any missing components are present.</a:t>
            </a:r>
            <a:endParaRPr lang="en-US"/>
          </a:p>
          <a:p>
            <a:pPr algn="l"/>
            <a:endParaRPr lang="en-US"/>
          </a:p>
          <a:p>
            <a:pPr algn="l"/>
            <a:r>
              <a:rPr lang="en-US"/>
              <a:t>Output is carried out on the basis of routing activities where master data is identified against each routing activity, such as the Work Center.</a:t>
            </a:r>
            <a:endParaRPr lang="en-US"/>
          </a:p>
          <a:p>
            <a:pPr algn="l"/>
            <a:endParaRPr lang="en-US"/>
          </a:p>
          <a:p>
            <a:pPr algn="l"/>
            <a:r>
              <a:rPr lang="en-US"/>
              <a:t>If the product has been completed, the order confirmations are carried out, and products for material use and receipt of goods are put against the order. The order is then given the status of Delivered (DLV), and the material is received at the desired place of storage.</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146050" y="148590"/>
            <a:ext cx="11207750" cy="454660"/>
          </a:xfrm>
        </p:spPr>
        <p:txBody>
          <a:bodyPr/>
          <a:p>
            <a:r>
              <a:rPr lang="en-US" sz="3200" b="1">
                <a:latin typeface="Calibri" panose="020F0502020204030204" charset="0"/>
                <a:cs typeface="Calibri" panose="020F0502020204030204" charset="0"/>
              </a:rPr>
              <a:t>Production Planning Cycle</a:t>
            </a:r>
            <a:endParaRPr lang="en-US" sz="3200" b="1">
              <a:latin typeface="Calibri" panose="020F0502020204030204" charset="0"/>
              <a:cs typeface="Calibri" panose="020F0502020204030204" charset="0"/>
            </a:endParaRPr>
          </a:p>
        </p:txBody>
      </p:sp>
      <p:pic>
        <p:nvPicPr>
          <p:cNvPr id="102" name="Picture 101"/>
          <p:cNvPicPr/>
          <p:nvPr/>
        </p:nvPicPr>
        <p:blipFill>
          <a:blip r:embed="rId1"/>
          <a:stretch>
            <a:fillRect/>
          </a:stretch>
        </p:blipFill>
        <p:spPr>
          <a:xfrm>
            <a:off x="6096000" y="3429000"/>
            <a:ext cx="0" cy="0"/>
          </a:xfrm>
          <a:prstGeom prst="rect">
            <a:avLst/>
          </a:prstGeom>
          <a:noFill/>
          <a:ln w="9525">
            <a:noFill/>
          </a:ln>
        </p:spPr>
      </p:pic>
      <p:pic>
        <p:nvPicPr>
          <p:cNvPr id="103" name="Picture 102"/>
          <p:cNvPicPr/>
          <p:nvPr/>
        </p:nvPicPr>
        <p:blipFill>
          <a:blip r:embed="rId1"/>
          <a:stretch>
            <a:fillRect/>
          </a:stretch>
        </p:blipFill>
        <p:spPr>
          <a:xfrm>
            <a:off x="1923415" y="1040765"/>
            <a:ext cx="9537700" cy="473075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Planned Independent Requirement (PIR)</a:t>
            </a:r>
            <a:endParaRPr lang="en-US" sz="3200" b="1">
              <a:latin typeface="Calibri" panose="020F0502020204030204" charset="0"/>
              <a:cs typeface="Calibri" panose="020F0502020204030204" charset="0"/>
            </a:endParaRPr>
          </a:p>
        </p:txBody>
      </p:sp>
      <p:sp>
        <p:nvSpPr>
          <p:cNvPr id="2" name="Text Box 1"/>
          <p:cNvSpPr txBox="1"/>
          <p:nvPr/>
        </p:nvSpPr>
        <p:spPr>
          <a:xfrm>
            <a:off x="115570" y="1034415"/>
            <a:ext cx="11957685" cy="5354320"/>
          </a:xfrm>
          <a:prstGeom prst="rect">
            <a:avLst/>
          </a:prstGeom>
          <a:noFill/>
        </p:spPr>
        <p:txBody>
          <a:bodyPr wrap="square" rtlCol="0">
            <a:spAutoFit/>
          </a:bodyPr>
          <a:p>
            <a:pPr algn="l"/>
            <a:r>
              <a:rPr lang="en-US"/>
              <a:t>Planned Independent Requirements (PIR) are used to perform Demand Management functions.</a:t>
            </a:r>
            <a:endParaRPr lang="en-US"/>
          </a:p>
          <a:p>
            <a:pPr algn="l"/>
            <a:endParaRPr lang="en-US"/>
          </a:p>
          <a:p>
            <a:pPr algn="l"/>
            <a:r>
              <a:rPr lang="en-US"/>
              <a:t>A Planned Independent Requirement contains one planned quantity and one date for a material, or one planned quantity split over time according to dates.</a:t>
            </a:r>
            <a:endParaRPr lang="en-US"/>
          </a:p>
          <a:p>
            <a:pPr algn="l"/>
            <a:endParaRPr lang="en-US"/>
          </a:p>
          <a:p>
            <a:pPr algn="l"/>
            <a:r>
              <a:rPr lang="en-US"/>
              <a:t>PIR version “00” has an active indicator, which specifies that requirements would be considered in Material Requirement Planning (MRP).</a:t>
            </a:r>
            <a:endParaRPr lang="en-US"/>
          </a:p>
          <a:p>
            <a:pPr algn="l"/>
            <a:endParaRPr lang="en-US"/>
          </a:p>
          <a:p>
            <a:pPr algn="l"/>
            <a:r>
              <a:rPr lang="en-US"/>
              <a:t>If you want to maintain a number of versions of planned independent requirements, but do not want to include all versions in the material requirement planning run, you can set some versions to active and others to inactive, which could be used for simulations in Long term Planning.</a:t>
            </a:r>
            <a:endParaRPr lang="en-US"/>
          </a:p>
          <a:p>
            <a:pPr algn="l"/>
            <a:endParaRPr lang="en-US"/>
          </a:p>
          <a:p>
            <a:pPr algn="l"/>
            <a:r>
              <a:rPr lang="en-US"/>
              <a:t>PIR’s are associated with requirement type which is driven from planning strategies in the material master, which determines methods of planning – Make to Stock or Make to Order.</a:t>
            </a:r>
            <a:endParaRPr lang="en-US"/>
          </a:p>
          <a:p>
            <a:pPr algn="l"/>
            <a:r>
              <a:rPr lang="en-US"/>
              <a:t> </a:t>
            </a:r>
            <a:endParaRPr lang="en-US"/>
          </a:p>
          <a:p>
            <a:pPr algn="l"/>
            <a:r>
              <a:rPr lang="en-US"/>
              <a:t>PIR’s are displayed in stock requirement list so that Planner can see and plan the production based on it.</a:t>
            </a:r>
            <a:endParaRPr lang="en-US"/>
          </a:p>
          <a:p>
            <a:pPr algn="l"/>
            <a:r>
              <a:rPr lang="en-US"/>
              <a:t>    </a:t>
            </a:r>
            <a:endParaRPr lang="en-US"/>
          </a:p>
          <a:p>
            <a:pPr algn="l"/>
            <a:r>
              <a:rPr lang="en-US"/>
              <a:t>PIR’s are generally used in Make to stock environment where business wants to build the stock based on the forecast and not on sales orders. </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241300" y="148590"/>
            <a:ext cx="11112500" cy="454660"/>
          </a:xfrm>
        </p:spPr>
        <p:txBody>
          <a:bodyPr/>
          <a:p>
            <a:r>
              <a:rPr lang="en-US" sz="3200" b="1">
                <a:latin typeface="Calibri" panose="020F0502020204030204" charset="0"/>
                <a:cs typeface="Calibri" panose="020F0502020204030204" charset="0"/>
              </a:rPr>
              <a:t>Make-to-Stock Planning Strategy</a:t>
            </a:r>
            <a:endParaRPr lang="en-US" sz="3200" b="1">
              <a:latin typeface="Calibri" panose="020F0502020204030204" charset="0"/>
              <a:cs typeface="Calibri" panose="020F0502020204030204" charset="0"/>
            </a:endParaRPr>
          </a:p>
        </p:txBody>
      </p:sp>
      <p:sp>
        <p:nvSpPr>
          <p:cNvPr id="4" name="Text Box 3"/>
          <p:cNvSpPr txBox="1"/>
          <p:nvPr/>
        </p:nvSpPr>
        <p:spPr>
          <a:xfrm>
            <a:off x="367665" y="955675"/>
            <a:ext cx="11720195" cy="2553335"/>
          </a:xfrm>
          <a:prstGeom prst="rect">
            <a:avLst/>
          </a:prstGeom>
          <a:noFill/>
        </p:spPr>
        <p:txBody>
          <a:bodyPr wrap="square" rtlCol="0">
            <a:spAutoFit/>
          </a:bodyPr>
          <a:p>
            <a:pPr algn="l"/>
            <a:r>
              <a:rPr lang="en-US" sz="2000"/>
              <a:t>This is a planning strategy where the stock is produced without sales order. It is used to meet the customer demands in future.</a:t>
            </a:r>
            <a:endParaRPr lang="en-US" sz="2000"/>
          </a:p>
          <a:p>
            <a:pPr algn="l"/>
            <a:endParaRPr lang="en-US" sz="2000"/>
          </a:p>
          <a:p>
            <a:pPr algn="l"/>
            <a:r>
              <a:rPr lang="en-US" sz="2000" b="1"/>
              <a:t>Planning strategy 10:</a:t>
            </a:r>
            <a:r>
              <a:rPr lang="en-US" sz="2000"/>
              <a:t> only PIR quantity is considered for MRP run and sales order is completely ignored. In this PIR, the requirement type is LSF and is reduced when you deliver stock to the customer. </a:t>
            </a:r>
            <a:endParaRPr lang="en-US" sz="2000"/>
          </a:p>
          <a:p>
            <a:pPr algn="l"/>
            <a:endParaRPr lang="en-US" sz="2000" b="1"/>
          </a:p>
          <a:p>
            <a:pPr algn="l"/>
            <a:r>
              <a:rPr lang="en-US" sz="2000" b="1"/>
              <a:t>Planning strategy 40:</a:t>
            </a:r>
            <a:r>
              <a:rPr lang="en-US" sz="2000"/>
              <a:t> for MRP run a maximum of 2 PIR and Sales order can be considered, and PIR is reduced when you enter the Sales order. In this case, the requirement type is VSF.</a:t>
            </a:r>
            <a:endParaRPr 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50520" y="148590"/>
            <a:ext cx="11003280" cy="454660"/>
          </a:xfrm>
        </p:spPr>
        <p:txBody>
          <a:bodyPr/>
          <a:p>
            <a:r>
              <a:rPr lang="en-US" sz="3200" b="1">
                <a:latin typeface="Calibri" panose="020F0502020204030204" charset="0"/>
                <a:cs typeface="Calibri" panose="020F0502020204030204" charset="0"/>
              </a:rPr>
              <a:t>Make-to-Order Planning Strategy</a:t>
            </a:r>
            <a:endParaRPr lang="en-US" sz="3200" b="1">
              <a:latin typeface="Calibri" panose="020F0502020204030204" charset="0"/>
              <a:cs typeface="Calibri" panose="020F0502020204030204" charset="0"/>
            </a:endParaRPr>
          </a:p>
        </p:txBody>
      </p:sp>
      <p:sp>
        <p:nvSpPr>
          <p:cNvPr id="2" name="Text Box 1"/>
          <p:cNvSpPr txBox="1"/>
          <p:nvPr/>
        </p:nvSpPr>
        <p:spPr>
          <a:xfrm>
            <a:off x="386080" y="964565"/>
            <a:ext cx="11647805" cy="3169285"/>
          </a:xfrm>
          <a:prstGeom prst="rect">
            <a:avLst/>
          </a:prstGeom>
          <a:noFill/>
        </p:spPr>
        <p:txBody>
          <a:bodyPr wrap="square" rtlCol="0">
            <a:spAutoFit/>
          </a:bodyPr>
          <a:p>
            <a:pPr algn="l"/>
            <a:r>
              <a:rPr lang="en-US" sz="2000"/>
              <a:t>In this planning strategy, the finished products are not produced until you receive the sales order from a customer. For MRP run, you only consider Sales order.</a:t>
            </a:r>
            <a:endParaRPr lang="en-US" sz="2000"/>
          </a:p>
          <a:p>
            <a:pPr algn="l"/>
            <a:endParaRPr lang="en-US" sz="2000"/>
          </a:p>
          <a:p>
            <a:pPr algn="l"/>
            <a:r>
              <a:rPr lang="en-US" sz="2000"/>
              <a:t>In MTO strategy, you only produce sales order, stock and products are delivered as per sales orders from a specific customer. </a:t>
            </a:r>
            <a:endParaRPr lang="en-US" sz="2000"/>
          </a:p>
          <a:p>
            <a:pPr algn="l"/>
            <a:endParaRPr lang="en-US" sz="2000"/>
          </a:p>
          <a:p>
            <a:pPr algn="l"/>
            <a:r>
              <a:rPr lang="en-US" sz="2000" b="1"/>
              <a:t>Planning strategy 20 : </a:t>
            </a:r>
            <a:r>
              <a:rPr lang="en-US" sz="2000"/>
              <a:t>MTO process </a:t>
            </a:r>
            <a:endParaRPr lang="en-US" sz="2000"/>
          </a:p>
          <a:p>
            <a:pPr algn="l"/>
            <a:endParaRPr lang="en-US" sz="2000"/>
          </a:p>
          <a:p>
            <a:pPr algn="l"/>
            <a:r>
              <a:rPr lang="en-US" sz="2000" b="1"/>
              <a:t>Planning strategy 25 :</a:t>
            </a:r>
            <a:r>
              <a:rPr lang="en-US" sz="2000"/>
              <a:t> is used to produce product variants when there is a request for variant products from the customer.</a:t>
            </a:r>
            <a:endParaRPr 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41630" y="148590"/>
            <a:ext cx="11012170" cy="454660"/>
          </a:xfrm>
        </p:spPr>
        <p:txBody>
          <a:bodyPr/>
          <a:p>
            <a:r>
              <a:rPr lang="en-US" sz="3200" b="1">
                <a:latin typeface="Calibri" panose="020F0502020204030204" charset="0"/>
                <a:cs typeface="Calibri" panose="020F0502020204030204" charset="0"/>
              </a:rPr>
              <a:t>Material Requirement Planning (MRP)</a:t>
            </a:r>
            <a:endParaRPr lang="en-US" sz="3200" b="1">
              <a:latin typeface="Calibri" panose="020F0502020204030204" charset="0"/>
              <a:cs typeface="Calibri" panose="020F0502020204030204" charset="0"/>
            </a:endParaRPr>
          </a:p>
        </p:txBody>
      </p:sp>
      <p:sp>
        <p:nvSpPr>
          <p:cNvPr id="2" name="Text Box 1"/>
          <p:cNvSpPr txBox="1"/>
          <p:nvPr/>
        </p:nvSpPr>
        <p:spPr>
          <a:xfrm>
            <a:off x="781685" y="1157605"/>
            <a:ext cx="11307445" cy="4799965"/>
          </a:xfrm>
          <a:prstGeom prst="rect">
            <a:avLst/>
          </a:prstGeom>
          <a:noFill/>
        </p:spPr>
        <p:txBody>
          <a:bodyPr wrap="square" rtlCol="0">
            <a:spAutoFit/>
          </a:bodyPr>
          <a:p>
            <a:pPr algn="l"/>
            <a:r>
              <a:rPr lang="en-US"/>
              <a:t>MRP run or planning run is an engine which is used to fill the demand and supply gap. Issues and Receipts are called MRP Elements. Issues include PIRs, dependent requirements, order reservations, sales orders, issuing stock transfer orders, etc. Receipts include production orders, purchase requisitions, purchase orders, open production    orders,receiving stock transfer order, schedule lines,etc.</a:t>
            </a:r>
            <a:endParaRPr lang="en-US"/>
          </a:p>
          <a:p>
            <a:pPr algn="l"/>
            <a:endParaRPr lang="en-US"/>
          </a:p>
          <a:p>
            <a:pPr algn="l"/>
            <a:r>
              <a:rPr lang="en-US" b="1"/>
              <a:t>MRP Parameters</a:t>
            </a:r>
            <a:endParaRPr lang="en-US" b="1"/>
          </a:p>
          <a:p>
            <a:pPr algn="l"/>
            <a:endParaRPr lang="en-US"/>
          </a:p>
          <a:p>
            <a:pPr algn="l"/>
            <a:r>
              <a:rPr lang="en-US"/>
              <a:t>MRP parameters are required to run material requirement planning to meet PIR, and to use routing information.</a:t>
            </a:r>
            <a:endParaRPr lang="en-US"/>
          </a:p>
          <a:p>
            <a:pPr algn="l"/>
            <a:endParaRPr lang="en-US" b="1"/>
          </a:p>
          <a:p>
            <a:pPr algn="l"/>
            <a:r>
              <a:rPr lang="en-US" b="1"/>
              <a:t>Processing Key</a:t>
            </a:r>
            <a:endParaRPr lang="en-US" b="1"/>
          </a:p>
          <a:p>
            <a:pPr algn="l"/>
            <a:r>
              <a:rPr lang="en-US"/>
              <a:t>1. NetChange − In this run system, consider those material which has undergone some changes from the previous MRP run.</a:t>
            </a:r>
            <a:endParaRPr lang="en-US"/>
          </a:p>
          <a:p>
            <a:pPr algn="l"/>
            <a:r>
              <a:rPr lang="en-US"/>
              <a:t>2.NetChange in Planning Horizon − This run considers the requirement in predefined planning horizon and not like net change, which checks the future requirements. In this run, the system considers only those material which has undergone some changes from their last MRP run.</a:t>
            </a:r>
            <a:endParaRPr lang="en-US"/>
          </a:p>
          <a:p>
            <a:pPr algn="l"/>
            <a:r>
              <a:rPr lang="en-US"/>
              <a:t>3.Regenerative Planning − In this run, the system considers all the materials irrespective of changes. It is time consuming and not common in Production planning.</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Organization Structure</a:t>
            </a:r>
            <a:endParaRPr lang="en-US" sz="3200" b="1">
              <a:latin typeface="Calibri" panose="020F0502020204030204" charset="0"/>
              <a:cs typeface="Calibri" panose="020F0502020204030204" charset="0"/>
            </a:endParaRPr>
          </a:p>
        </p:txBody>
      </p:sp>
      <p:pic>
        <p:nvPicPr>
          <p:cNvPr id="100" name="Picture 99"/>
          <p:cNvPicPr/>
          <p:nvPr/>
        </p:nvPicPr>
        <p:blipFill>
          <a:blip r:embed="rId1"/>
          <a:stretch>
            <a:fillRect/>
          </a:stretch>
        </p:blipFill>
        <p:spPr>
          <a:xfrm>
            <a:off x="6096000" y="3429000"/>
            <a:ext cx="0" cy="0"/>
          </a:xfrm>
          <a:prstGeom prst="rect">
            <a:avLst/>
          </a:prstGeom>
          <a:noFill/>
          <a:ln w="9525">
            <a:noFill/>
          </a:ln>
        </p:spPr>
      </p:pic>
      <p:pic>
        <p:nvPicPr>
          <p:cNvPr id="2" name="Picture 1"/>
          <p:cNvPicPr/>
          <p:nvPr/>
        </p:nvPicPr>
        <p:blipFill>
          <a:blip r:embed="rId1"/>
          <a:stretch>
            <a:fillRect/>
          </a:stretch>
        </p:blipFill>
        <p:spPr>
          <a:xfrm>
            <a:off x="6096000" y="3429000"/>
            <a:ext cx="0" cy="0"/>
          </a:xfrm>
          <a:prstGeom prst="rect">
            <a:avLst/>
          </a:prstGeom>
          <a:noFill/>
          <a:ln w="9525">
            <a:noFill/>
          </a:ln>
        </p:spPr>
      </p:pic>
      <p:pic>
        <p:nvPicPr>
          <p:cNvPr id="101" name="Picture 100"/>
          <p:cNvPicPr/>
          <p:nvPr/>
        </p:nvPicPr>
        <p:blipFill>
          <a:blip r:embed="rId1"/>
          <a:stretch>
            <a:fillRect/>
          </a:stretch>
        </p:blipFill>
        <p:spPr>
          <a:xfrm>
            <a:off x="1226185" y="1649730"/>
            <a:ext cx="9823450" cy="418338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40360" y="185478"/>
            <a:ext cx="10515600" cy="454667"/>
          </a:xfrm>
        </p:spPr>
        <p:txBody>
          <a:bodyPr/>
          <a:p>
            <a:r>
              <a:rPr lang="en-US" sz="3200" b="1">
                <a:latin typeface="Calibri" panose="020F0502020204030204" charset="0"/>
                <a:cs typeface="Calibri" panose="020F0502020204030204" charset="0"/>
              </a:rPr>
              <a:t>Material Requirement Planning (MRP)</a:t>
            </a:r>
            <a:endParaRPr lang="en-US" sz="3200" b="1">
              <a:latin typeface="Calibri" panose="020F0502020204030204" charset="0"/>
              <a:cs typeface="Calibri" panose="020F0502020204030204" charset="0"/>
            </a:endParaRPr>
          </a:p>
        </p:txBody>
      </p:sp>
      <p:sp>
        <p:nvSpPr>
          <p:cNvPr id="2" name="Text Box 1"/>
          <p:cNvSpPr txBox="1"/>
          <p:nvPr/>
        </p:nvSpPr>
        <p:spPr>
          <a:xfrm>
            <a:off x="340360" y="974090"/>
            <a:ext cx="11742420" cy="4707890"/>
          </a:xfrm>
          <a:prstGeom prst="rect">
            <a:avLst/>
          </a:prstGeom>
          <a:noFill/>
        </p:spPr>
        <p:txBody>
          <a:bodyPr wrap="square" rtlCol="0">
            <a:spAutoFit/>
          </a:bodyPr>
          <a:p>
            <a:pPr algn="l"/>
            <a:r>
              <a:rPr lang="en-US" sz="2000" b="1"/>
              <a:t>Scheduling</a:t>
            </a:r>
            <a:endParaRPr lang="en-US" sz="2000" b="1"/>
          </a:p>
          <a:p>
            <a:pPr algn="l"/>
            <a:endParaRPr lang="en-US" sz="2000"/>
          </a:p>
          <a:p>
            <a:pPr algn="l"/>
            <a:r>
              <a:rPr lang="en-US" sz="2000"/>
              <a:t>    1. Basic Scheduling − It only calculates the basic dates for orders in MRP run and in-house production time for material master in use.</a:t>
            </a:r>
            <a:endParaRPr lang="en-US" sz="2000"/>
          </a:p>
          <a:p>
            <a:pPr algn="l"/>
            <a:endParaRPr lang="en-US" sz="2000"/>
          </a:p>
          <a:p>
            <a:pPr algn="l"/>
            <a:r>
              <a:rPr lang="en-US" sz="2000"/>
              <a:t>    2. Lead Time Scheduling − In this MRP, production dates are defined by lead time scheduling for planned orders.</a:t>
            </a:r>
            <a:endParaRPr lang="en-US" sz="2000"/>
          </a:p>
          <a:p>
            <a:pPr algn="l"/>
            <a:endParaRPr lang="en-US" sz="2000" b="1"/>
          </a:p>
          <a:p>
            <a:pPr algn="l"/>
            <a:r>
              <a:rPr lang="en-US" sz="2000" b="1"/>
              <a:t>Planning Mode</a:t>
            </a:r>
            <a:endParaRPr lang="en-US" sz="2000" b="1"/>
          </a:p>
          <a:p>
            <a:pPr algn="l"/>
            <a:endParaRPr lang="en-US" sz="2000" b="1"/>
          </a:p>
          <a:p>
            <a:pPr algn="l"/>
            <a:r>
              <a:rPr lang="en-US" sz="2000"/>
              <a:t>1. Adapt planning data: It only processes the changed data.</a:t>
            </a:r>
            <a:endParaRPr lang="en-US" sz="2000"/>
          </a:p>
          <a:p>
            <a:pPr algn="l"/>
            <a:endParaRPr lang="en-US" sz="2000"/>
          </a:p>
          <a:p>
            <a:pPr algn="l"/>
            <a:r>
              <a:rPr lang="en-US" sz="2000"/>
              <a:t>2. Re explodes BOM and Routing: Read BOM and routing data again for the existing orders.</a:t>
            </a:r>
            <a:endParaRPr lang="en-US" sz="2000"/>
          </a:p>
          <a:p>
            <a:pPr algn="l"/>
            <a:endParaRPr lang="en-US" sz="2000"/>
          </a:p>
          <a:p>
            <a:pPr algn="l"/>
            <a:r>
              <a:rPr lang="en-US" sz="2000"/>
              <a:t>3. Delete and recreate planning data: It completely deletes the planning data (all receipts) and creates again.</a:t>
            </a:r>
            <a:endParaRPr lang="en-US"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97510" y="148590"/>
            <a:ext cx="10956290" cy="454660"/>
          </a:xfrm>
        </p:spPr>
        <p:txBody>
          <a:bodyPr/>
          <a:p>
            <a:r>
              <a:rPr lang="en-US" sz="3200" b="1">
                <a:latin typeface="Calibri" panose="020F0502020204030204" charset="0"/>
                <a:cs typeface="Calibri" panose="020F0502020204030204" charset="0"/>
              </a:rPr>
              <a:t>Material Requirement Planning (MRP) - Tcodes</a:t>
            </a:r>
            <a:endParaRPr lang="en-US" sz="3200" b="1">
              <a:latin typeface="Calibri" panose="020F0502020204030204" charset="0"/>
              <a:cs typeface="Calibri" panose="020F0502020204030204" charset="0"/>
            </a:endParaRPr>
          </a:p>
        </p:txBody>
      </p:sp>
      <p:sp>
        <p:nvSpPr>
          <p:cNvPr id="2" name="Text Box 1"/>
          <p:cNvSpPr txBox="1"/>
          <p:nvPr/>
        </p:nvSpPr>
        <p:spPr>
          <a:xfrm>
            <a:off x="579120" y="1047115"/>
            <a:ext cx="309880" cy="368300"/>
          </a:xfrm>
          <a:prstGeom prst="rect">
            <a:avLst/>
          </a:prstGeom>
          <a:noFill/>
        </p:spPr>
        <p:txBody>
          <a:bodyPr wrap="none" rtlCol="0">
            <a:spAutoFit/>
          </a:bodyPr>
          <a:p>
            <a:endParaRPr lang="en-US"/>
          </a:p>
        </p:txBody>
      </p:sp>
      <p:graphicFrame>
        <p:nvGraphicFramePr>
          <p:cNvPr id="5" name="Table 4"/>
          <p:cNvGraphicFramePr/>
          <p:nvPr/>
        </p:nvGraphicFramePr>
        <p:xfrm>
          <a:off x="3733800" y="1432560"/>
          <a:ext cx="4724400" cy="3505200"/>
        </p:xfrm>
        <a:graphic>
          <a:graphicData uri="http://schemas.openxmlformats.org/drawingml/2006/table">
            <a:tbl>
              <a:tblPr firstRow="1" bandRow="1">
                <a:tableStyleId>{5C22544A-7EE6-4342-B048-85BDC9FD1C3A}</a:tableStyleId>
              </a:tblPr>
              <a:tblGrid>
                <a:gridCol w="777875"/>
                <a:gridCol w="3946525"/>
              </a:tblGrid>
              <a:tr h="292100">
                <a:tc>
                  <a:txBody>
                    <a:bodyPr/>
                    <a:p>
                      <a:pPr indent="0" algn="ctr">
                        <a:buNone/>
                      </a:pPr>
                      <a:r>
                        <a:rPr lang="en-US" b="0">
                          <a:solidFill>
                            <a:srgbClr val="000000"/>
                          </a:solidFill>
                          <a:latin typeface="Calibri" panose="020F0502020204030204" charset="-122"/>
                        </a:rPr>
                        <a:t>Tcodes</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Description</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100">
                <a:tc>
                  <a:txBody>
                    <a:bodyPr/>
                    <a:p>
                      <a:pPr indent="0" algn="ctr">
                        <a:buNone/>
                      </a:pPr>
                      <a:r>
                        <a:rPr lang="en-US" b="0">
                          <a:solidFill>
                            <a:srgbClr val="000000"/>
                          </a:solidFill>
                          <a:latin typeface="Calibri" panose="020F0502020204030204" charset="-122"/>
                        </a:rPr>
                        <a:t>MD01</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Total planning online</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100">
                <a:tc>
                  <a:txBody>
                    <a:bodyPr/>
                    <a:p>
                      <a:pPr indent="0" algn="ctr">
                        <a:buNone/>
                      </a:pPr>
                      <a:r>
                        <a:rPr lang="en-US" b="0">
                          <a:solidFill>
                            <a:srgbClr val="000000"/>
                          </a:solidFill>
                          <a:latin typeface="Calibri" panose="020F0502020204030204" charset="-122"/>
                        </a:rPr>
                        <a:t>MDBT</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Total planning in background</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100">
                <a:tc>
                  <a:txBody>
                    <a:bodyPr/>
                    <a:p>
                      <a:pPr indent="0" algn="ctr">
                        <a:buNone/>
                      </a:pPr>
                      <a:r>
                        <a:rPr lang="en-US" b="0">
                          <a:solidFill>
                            <a:srgbClr val="000000"/>
                          </a:solidFill>
                          <a:latin typeface="Calibri" panose="020F0502020204030204" charset="-122"/>
                        </a:rPr>
                        <a:t>MD03</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Single-item, single-level planning</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100">
                <a:tc>
                  <a:txBody>
                    <a:bodyPr/>
                    <a:p>
                      <a:pPr indent="0" algn="ctr">
                        <a:buNone/>
                      </a:pPr>
                      <a:r>
                        <a:rPr lang="en-US" b="0">
                          <a:solidFill>
                            <a:srgbClr val="000000"/>
                          </a:solidFill>
                          <a:latin typeface="Calibri" panose="020F0502020204030204" charset="-122"/>
                        </a:rPr>
                        <a:t>MD02</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Single-item, multi-level planning</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100">
                <a:tc>
                  <a:txBody>
                    <a:bodyPr/>
                    <a:p>
                      <a:pPr indent="0" algn="ctr">
                        <a:buNone/>
                      </a:pPr>
                      <a:r>
                        <a:rPr lang="en-US" b="0">
                          <a:solidFill>
                            <a:srgbClr val="000000"/>
                          </a:solidFill>
                          <a:latin typeface="Calibri" panose="020F0502020204030204" charset="-122"/>
                        </a:rPr>
                        <a:t>MD43</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Interactive single-item planning</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100">
                <a:tc>
                  <a:txBody>
                    <a:bodyPr/>
                    <a:p>
                      <a:pPr indent="0" algn="ctr">
                        <a:buNone/>
                      </a:pPr>
                      <a:r>
                        <a:rPr lang="en-US" b="0">
                          <a:solidFill>
                            <a:srgbClr val="000000"/>
                          </a:solidFill>
                          <a:latin typeface="Calibri" panose="020F0502020204030204" charset="-122"/>
                        </a:rPr>
                        <a:t>MD50</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Multi-level, make-to-order planning</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100">
                <a:tc>
                  <a:txBody>
                    <a:bodyPr/>
                    <a:p>
                      <a:pPr indent="0" algn="ctr">
                        <a:buNone/>
                      </a:pPr>
                      <a:r>
                        <a:rPr lang="en-US" b="0">
                          <a:solidFill>
                            <a:srgbClr val="000000"/>
                          </a:solidFill>
                          <a:latin typeface="Calibri" panose="020F0502020204030204" charset="-122"/>
                        </a:rPr>
                        <a:t>MD51</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Multi-level project planning</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100">
                <a:tc>
                  <a:txBody>
                    <a:bodyPr/>
                    <a:p>
                      <a:pPr indent="0" algn="ctr">
                        <a:buNone/>
                      </a:pPr>
                      <a:r>
                        <a:rPr lang="en-US" b="0">
                          <a:solidFill>
                            <a:srgbClr val="000000"/>
                          </a:solidFill>
                          <a:latin typeface="Calibri" panose="020F0502020204030204" charset="-122"/>
                        </a:rPr>
                        <a:t>MF52</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Display planning table</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100">
                <a:tc>
                  <a:txBody>
                    <a:bodyPr/>
                    <a:p>
                      <a:pPr indent="0" algn="ctr">
                        <a:buNone/>
                      </a:pPr>
                      <a:r>
                        <a:rPr lang="en-US" b="0">
                          <a:solidFill>
                            <a:srgbClr val="000000"/>
                          </a:solidFill>
                          <a:latin typeface="Calibri" panose="020F0502020204030204" charset="-122"/>
                        </a:rPr>
                        <a:t>MF50</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Change planning table</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100">
                <a:tc>
                  <a:txBody>
                    <a:bodyPr/>
                    <a:p>
                      <a:pPr indent="0" algn="ctr">
                        <a:buNone/>
                      </a:pPr>
                      <a:r>
                        <a:rPr lang="en-US" b="0">
                          <a:solidFill>
                            <a:srgbClr val="000000"/>
                          </a:solidFill>
                          <a:latin typeface="Calibri" panose="020F0502020204030204" charset="-122"/>
                        </a:rPr>
                        <a:t>MF57</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Planning table by MRP lists</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100">
                <a:tc>
                  <a:txBody>
                    <a:bodyPr/>
                    <a:p>
                      <a:pPr indent="0" algn="ctr">
                        <a:buNone/>
                      </a:pPr>
                      <a:r>
                        <a:rPr lang="en-US" b="0">
                          <a:solidFill>
                            <a:srgbClr val="000000"/>
                          </a:solidFill>
                          <a:latin typeface="Calibri" panose="020F0502020204030204" charset="-122"/>
                        </a:rPr>
                        <a:t>MF51</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b="0">
                          <a:solidFill>
                            <a:srgbClr val="000000"/>
                          </a:solidFill>
                          <a:latin typeface="Calibri" panose="020F0502020204030204" charset="-122"/>
                        </a:rPr>
                        <a:t>Planning table by production list</a:t>
                      </a:r>
                      <a:endParaRPr lang="en-US"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05435" y="148590"/>
            <a:ext cx="11048365" cy="454660"/>
          </a:xfrm>
        </p:spPr>
        <p:txBody>
          <a:bodyPr/>
          <a:p>
            <a:r>
              <a:rPr lang="en-US" sz="3200" b="1">
                <a:latin typeface="Calibri" panose="020F0502020204030204" charset="0"/>
                <a:cs typeface="Calibri" panose="020F0502020204030204" charset="0"/>
              </a:rPr>
              <a:t>Master Production Scheduling (MPS)</a:t>
            </a:r>
            <a:endParaRPr lang="en-US" sz="3200" b="1">
              <a:latin typeface="Calibri" panose="020F0502020204030204" charset="0"/>
              <a:cs typeface="Calibri" panose="020F0502020204030204" charset="0"/>
            </a:endParaRPr>
          </a:p>
        </p:txBody>
      </p:sp>
      <p:sp>
        <p:nvSpPr>
          <p:cNvPr id="2" name="Text Box 1"/>
          <p:cNvSpPr txBox="1"/>
          <p:nvPr/>
        </p:nvSpPr>
        <p:spPr>
          <a:xfrm>
            <a:off x="662305" y="927735"/>
            <a:ext cx="11415395" cy="5323205"/>
          </a:xfrm>
          <a:prstGeom prst="rect">
            <a:avLst/>
          </a:prstGeom>
          <a:noFill/>
        </p:spPr>
        <p:txBody>
          <a:bodyPr wrap="square" rtlCol="0">
            <a:spAutoFit/>
          </a:bodyPr>
          <a:p>
            <a:pPr algn="l"/>
            <a:r>
              <a:rPr lang="en-US" sz="2000"/>
              <a:t>You can use the MPS component (PP-MP-MPS) to flag materials, which greatly influence company profits or which take up critical resources, as master schedule items and to check and plan them separately with a series of special tools.</a:t>
            </a:r>
            <a:endParaRPr lang="en-US" sz="2000"/>
          </a:p>
          <a:p>
            <a:pPr algn="l"/>
            <a:endParaRPr lang="en-US" sz="2000"/>
          </a:p>
          <a:p>
            <a:pPr algn="l"/>
            <a:r>
              <a:rPr lang="en-US" sz="2000"/>
              <a:t>MPS is executed using the same principles as MRP. The aim of MPS is to reduce storage costs and to increase planning stability . This is useful in the following cases: To ensure that there is good material availability, various floats and a safety stock are entered, which inevitably lead to high stock levels .</a:t>
            </a:r>
            <a:endParaRPr lang="en-US" sz="2000"/>
          </a:p>
          <a:p>
            <a:pPr algn="l"/>
            <a:endParaRPr lang="en-US" sz="2000"/>
          </a:p>
          <a:p>
            <a:pPr algn="l"/>
            <a:r>
              <a:rPr lang="en-US" sz="2000" b="1"/>
              <a:t>Transaction Codes</a:t>
            </a:r>
            <a:endParaRPr lang="en-US" sz="2000" b="1"/>
          </a:p>
          <a:p>
            <a:pPr algn="l"/>
            <a:endParaRPr lang="en-US" sz="2000"/>
          </a:p>
          <a:p>
            <a:pPr algn="l"/>
            <a:r>
              <a:rPr lang="en-US" sz="2000"/>
              <a:t> MD41 - Single item multi level</a:t>
            </a:r>
            <a:endParaRPr lang="en-US" sz="2000"/>
          </a:p>
          <a:p>
            <a:pPr algn="l"/>
            <a:endParaRPr lang="en-US" sz="2000"/>
          </a:p>
          <a:p>
            <a:pPr algn="l"/>
            <a:r>
              <a:rPr lang="en-US" sz="2000"/>
              <a:t>MD42 - single level single item</a:t>
            </a:r>
            <a:endParaRPr lang="en-US" sz="2000"/>
          </a:p>
          <a:p>
            <a:pPr algn="l"/>
            <a:endParaRPr lang="en-US" sz="2000"/>
          </a:p>
          <a:p>
            <a:pPr algn="l"/>
            <a:r>
              <a:rPr lang="en-US" sz="2000"/>
              <a:t>MD43 - Interactive planning</a:t>
            </a:r>
            <a:endParaRPr lang="en-US" sz="2000"/>
          </a:p>
          <a:p>
            <a:pPr algn="l"/>
            <a:endParaRPr lang="en-US" sz="2000"/>
          </a:p>
          <a:p>
            <a:pPr algn="l"/>
            <a:r>
              <a:rPr lang="en-US" sz="2000"/>
              <a:t>MD40 - Total MPS run.</a:t>
            </a:r>
            <a:endParaRPr lang="en-US"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443230" y="148590"/>
            <a:ext cx="10910570" cy="454660"/>
          </a:xfrm>
        </p:spPr>
        <p:txBody>
          <a:bodyPr/>
          <a:p>
            <a:r>
              <a:rPr lang="en-US" sz="3200" b="1">
                <a:latin typeface="Calibri" panose="020F0502020204030204" charset="0"/>
                <a:cs typeface="Calibri" panose="020F0502020204030204" charset="0"/>
              </a:rPr>
              <a:t>MRP Evaluation</a:t>
            </a:r>
            <a:endParaRPr lang="en-US" sz="3200" b="1">
              <a:latin typeface="Calibri" panose="020F0502020204030204" charset="0"/>
              <a:cs typeface="Calibri" panose="020F0502020204030204" charset="0"/>
            </a:endParaRPr>
          </a:p>
        </p:txBody>
      </p:sp>
      <p:sp>
        <p:nvSpPr>
          <p:cNvPr id="2" name="Text Box 1"/>
          <p:cNvSpPr txBox="1"/>
          <p:nvPr/>
        </p:nvSpPr>
        <p:spPr>
          <a:xfrm>
            <a:off x="257810" y="1047115"/>
            <a:ext cx="11857355" cy="4799965"/>
          </a:xfrm>
          <a:prstGeom prst="rect">
            <a:avLst/>
          </a:prstGeom>
          <a:noFill/>
        </p:spPr>
        <p:txBody>
          <a:bodyPr wrap="square" rtlCol="0">
            <a:spAutoFit/>
          </a:bodyPr>
          <a:p>
            <a:pPr algn="l"/>
            <a:r>
              <a:rPr lang="en-US" b="1"/>
              <a:t>Stock Requirement List</a:t>
            </a:r>
            <a:r>
              <a:rPr lang="en-US"/>
              <a:t>: It is a dynamic list, which shows the current status of requirements &amp; sources for that material. So any changes in the procurements or needs will be shown in this list.</a:t>
            </a:r>
            <a:endParaRPr lang="en-US"/>
          </a:p>
          <a:p>
            <a:pPr algn="l"/>
            <a:endParaRPr lang="en-US"/>
          </a:p>
          <a:p>
            <a:pPr algn="l"/>
            <a:r>
              <a:rPr lang="en-US" b="1"/>
              <a:t>MRP List</a:t>
            </a:r>
            <a:r>
              <a:rPr lang="en-US"/>
              <a:t>: It is a static list, which shows the status of requirements &amp; sources just after the MRP run. This list is not updated till the next MRP run.</a:t>
            </a:r>
            <a:endParaRPr lang="en-US"/>
          </a:p>
          <a:p>
            <a:pPr algn="l"/>
            <a:endParaRPr lang="en-US"/>
          </a:p>
          <a:p>
            <a:pPr algn="l"/>
            <a:r>
              <a:rPr lang="en-US"/>
              <a:t>Two lists helps the material planner to compare the changes which has taken place post MRP run. So comparing the 2 lists the planner can then make an informed decision whether the MRP run scheduling has to be done more frequently or whether it can be less frequent.</a:t>
            </a:r>
            <a:endParaRPr lang="en-US"/>
          </a:p>
          <a:p>
            <a:pPr algn="l"/>
            <a:endParaRPr lang="en-US"/>
          </a:p>
          <a:p>
            <a:pPr algn="l"/>
            <a:r>
              <a:rPr lang="en-US"/>
              <a:t>You can use </a:t>
            </a:r>
            <a:r>
              <a:rPr lang="en-US" b="1"/>
              <a:t>Stock Overview</a:t>
            </a:r>
            <a:r>
              <a:rPr lang="en-US"/>
              <a:t> to check the available stock of Material at any point of time.</a:t>
            </a:r>
            <a:endParaRPr lang="en-US"/>
          </a:p>
          <a:p>
            <a:pPr algn="l"/>
            <a:endParaRPr lang="en-US"/>
          </a:p>
          <a:p>
            <a:pPr algn="l"/>
            <a:r>
              <a:rPr lang="en-US" b="1">
                <a:sym typeface="+mn-ea"/>
              </a:rPr>
              <a:t>Transaction Codes</a:t>
            </a:r>
            <a:endParaRPr lang="en-US" b="1"/>
          </a:p>
          <a:p>
            <a:pPr algn="l"/>
            <a:endParaRPr lang="en-US"/>
          </a:p>
          <a:p>
            <a:pPr algn="l"/>
            <a:r>
              <a:rPr lang="en-US">
                <a:sym typeface="+mn-ea"/>
              </a:rPr>
              <a:t>MD04 - Stock Requirement List</a:t>
            </a:r>
            <a:endParaRPr lang="en-US"/>
          </a:p>
          <a:p>
            <a:pPr algn="l"/>
            <a:r>
              <a:rPr lang="en-US">
                <a:sym typeface="+mn-ea"/>
              </a:rPr>
              <a:t>MD05 - MRP List</a:t>
            </a:r>
            <a:endParaRPr lang="en-US">
              <a:sym typeface="+mn-ea"/>
            </a:endParaRPr>
          </a:p>
          <a:p>
            <a:pPr algn="l"/>
            <a:r>
              <a:rPr lang="en-US"/>
              <a:t>MMBE - Stock Overview</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79095" y="148590"/>
            <a:ext cx="10974705" cy="454660"/>
          </a:xfrm>
        </p:spPr>
        <p:txBody>
          <a:bodyPr/>
          <a:p>
            <a:r>
              <a:rPr lang="en-US" sz="3200" b="1">
                <a:latin typeface="Calibri" panose="020F0502020204030204" charset="0"/>
                <a:cs typeface="Calibri" panose="020F0502020204030204" charset="0"/>
              </a:rPr>
              <a:t>Production Order</a:t>
            </a:r>
            <a:endParaRPr lang="en-US" sz="3200" b="1">
              <a:latin typeface="Calibri" panose="020F0502020204030204" charset="0"/>
              <a:cs typeface="Calibri" panose="020F0502020204030204" charset="0"/>
            </a:endParaRPr>
          </a:p>
        </p:txBody>
      </p:sp>
      <p:sp>
        <p:nvSpPr>
          <p:cNvPr id="4" name="Text Box 3"/>
          <p:cNvSpPr txBox="1"/>
          <p:nvPr/>
        </p:nvSpPr>
        <p:spPr>
          <a:xfrm>
            <a:off x="469265" y="982980"/>
            <a:ext cx="11635105" cy="4523105"/>
          </a:xfrm>
          <a:prstGeom prst="rect">
            <a:avLst/>
          </a:prstGeom>
          <a:noFill/>
        </p:spPr>
        <p:txBody>
          <a:bodyPr wrap="square" rtlCol="0">
            <a:spAutoFit/>
          </a:bodyPr>
          <a:p>
            <a:pPr algn="l"/>
            <a:r>
              <a:rPr lang="en-US" sz="1600"/>
              <a:t>A production order is used to define the material to be produced, plant location where production has to be done, date and time of production, and quantity of goods required. A Production Order also defines which components and sequence of operations are to b used and how the order costs are to be settled.</a:t>
            </a:r>
            <a:endParaRPr lang="en-US" sz="1600"/>
          </a:p>
          <a:p>
            <a:pPr algn="l"/>
            <a:endParaRPr lang="en-US" sz="1600"/>
          </a:p>
          <a:p>
            <a:pPr algn="l"/>
            <a:r>
              <a:rPr lang="en-US" sz="1600"/>
              <a:t>BOM and routing data of the materials are copied into the production order, which determines the list of components and operational data in the order.</a:t>
            </a:r>
            <a:endParaRPr lang="en-US" sz="1600"/>
          </a:p>
          <a:p>
            <a:pPr algn="l"/>
            <a:endParaRPr lang="en-US" sz="1600"/>
          </a:p>
          <a:p>
            <a:pPr algn="l"/>
            <a:r>
              <a:rPr lang="en-US" sz="1600"/>
              <a:t>Following are the key steps involved in Production Order Execution</a:t>
            </a:r>
            <a:endParaRPr lang="en-US" sz="1600"/>
          </a:p>
          <a:p>
            <a:pPr algn="l"/>
            <a:endParaRPr lang="en-US" sz="1600"/>
          </a:p>
          <a:p>
            <a:pPr algn="l"/>
            <a:r>
              <a:rPr lang="en-US" sz="1600"/>
              <a:t>The first step is to convert a planned order to a production order. When you create a Production Order, type is defined in SAP PP system.</a:t>
            </a:r>
            <a:endParaRPr lang="en-US" sz="1600"/>
          </a:p>
          <a:p>
            <a:pPr algn="l"/>
            <a:endParaRPr lang="en-US" sz="1600"/>
          </a:p>
          <a:p>
            <a:pPr algn="l"/>
            <a:r>
              <a:rPr lang="en-US" sz="1600"/>
              <a:t>To start the production process, it is necessary to issue a Production order. Till a production order is not released, the execution of production process does not start.</a:t>
            </a:r>
            <a:endParaRPr lang="en-US" sz="1600"/>
          </a:p>
          <a:p>
            <a:pPr algn="l"/>
            <a:endParaRPr lang="en-US" sz="1600"/>
          </a:p>
          <a:p>
            <a:pPr algn="l"/>
            <a:r>
              <a:rPr lang="en-US" sz="1600"/>
              <a:t>Issuing goods is required for providing the goods to execute the Production order. Once goods are issued, the document number can be updated in the system.</a:t>
            </a:r>
            <a:endParaRPr lang="en-US" sz="1600"/>
          </a:p>
          <a:p>
            <a:pPr algn="l"/>
            <a:endParaRPr lang="en-US" sz="1600"/>
          </a:p>
          <a:p>
            <a:pPr algn="l"/>
            <a:r>
              <a:rPr lang="en-US" sz="1600"/>
              <a:t> All the sub processes are executed in accordance with the required operations to confirm the production as per the Production order.</a:t>
            </a:r>
            <a:endParaRPr lang="en-US"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96240" y="148590"/>
            <a:ext cx="10957560" cy="454660"/>
          </a:xfrm>
        </p:spPr>
        <p:txBody>
          <a:bodyPr/>
          <a:p>
            <a:r>
              <a:rPr lang="en-US" sz="3200" b="1">
                <a:latin typeface="Calibri" panose="020F0502020204030204" charset="0"/>
                <a:cs typeface="Calibri" panose="020F0502020204030204" charset="0"/>
              </a:rPr>
              <a:t>Production Order</a:t>
            </a:r>
            <a:endParaRPr lang="en-US" sz="3200" b="1">
              <a:latin typeface="Calibri" panose="020F0502020204030204" charset="0"/>
              <a:cs typeface="Calibri" panose="020F0502020204030204" charset="0"/>
            </a:endParaRPr>
          </a:p>
        </p:txBody>
      </p:sp>
      <p:sp>
        <p:nvSpPr>
          <p:cNvPr id="4" name="Text Box 3"/>
          <p:cNvSpPr txBox="1"/>
          <p:nvPr/>
        </p:nvSpPr>
        <p:spPr>
          <a:xfrm>
            <a:off x="671195" y="937260"/>
            <a:ext cx="11425555" cy="2891790"/>
          </a:xfrm>
          <a:prstGeom prst="rect">
            <a:avLst/>
          </a:prstGeom>
          <a:noFill/>
        </p:spPr>
        <p:txBody>
          <a:bodyPr wrap="square" rtlCol="0">
            <a:spAutoFit/>
          </a:bodyPr>
          <a:p>
            <a:r>
              <a:rPr lang="en-US" sz="1400"/>
              <a:t>A Production Order can be created in the following ways.</a:t>
            </a:r>
            <a:endParaRPr lang="en-US" sz="1400"/>
          </a:p>
          <a:p>
            <a:endParaRPr lang="en-US" sz="1400"/>
          </a:p>
          <a:p>
            <a:pPr marL="285750" indent="-285750">
              <a:buFont typeface="Arial" panose="020B0604020202020204" pitchFamily="34" charset="0"/>
              <a:buChar char="•"/>
            </a:pPr>
            <a:r>
              <a:rPr lang="en-US" sz="1400"/>
              <a:t>From Planned Order Number</a:t>
            </a:r>
            <a:endParaRPr lang="en-US" sz="1400"/>
          </a:p>
          <a:p>
            <a:pPr marL="285750" indent="-285750">
              <a:buFont typeface="Arial" panose="020B0604020202020204" pitchFamily="34" charset="0"/>
              <a:buChar char="•"/>
            </a:pPr>
            <a:r>
              <a:rPr lang="en-US" sz="1400"/>
              <a:t>Manual Creation With Reference to Material</a:t>
            </a:r>
            <a:endParaRPr lang="en-US" sz="1400"/>
          </a:p>
          <a:p>
            <a:pPr indent="0">
              <a:buFont typeface="Arial" panose="020B0604020202020204" pitchFamily="34" charset="0"/>
              <a:buNone/>
            </a:pPr>
            <a:endParaRPr lang="en-US"/>
          </a:p>
          <a:p>
            <a:pPr indent="0">
              <a:buFont typeface="Arial" panose="020B0604020202020204" pitchFamily="34" charset="0"/>
              <a:buNone/>
            </a:pPr>
            <a:endParaRPr lang="en-US"/>
          </a:p>
          <a:p>
            <a:pPr marL="285750" indent="-285750"/>
            <a:endParaRPr lang="en-US"/>
          </a:p>
          <a:p>
            <a:endParaRPr lang="en-US"/>
          </a:p>
          <a:p>
            <a:endParaRPr lang="en-US"/>
          </a:p>
          <a:p>
            <a:endParaRPr lang="en-US"/>
          </a:p>
          <a:p>
            <a:endParaRPr lang="en-US"/>
          </a:p>
        </p:txBody>
      </p:sp>
      <p:graphicFrame>
        <p:nvGraphicFramePr>
          <p:cNvPr id="11" name="Table 10"/>
          <p:cNvGraphicFramePr/>
          <p:nvPr/>
        </p:nvGraphicFramePr>
        <p:xfrm>
          <a:off x="3002280" y="1970405"/>
          <a:ext cx="6188075" cy="4370705"/>
        </p:xfrm>
        <a:graphic>
          <a:graphicData uri="http://schemas.openxmlformats.org/drawingml/2006/table">
            <a:tbl>
              <a:tblPr firstRow="1" bandRow="1">
                <a:tableStyleId>{5C22544A-7EE6-4342-B048-85BDC9FD1C3A}</a:tableStyleId>
              </a:tblPr>
              <a:tblGrid>
                <a:gridCol w="1257300"/>
                <a:gridCol w="4930775"/>
              </a:tblGrid>
              <a:tr h="271780">
                <a:tc>
                  <a:txBody>
                    <a:bodyPr/>
                    <a:p>
                      <a:pPr indent="0">
                        <a:buNone/>
                      </a:pPr>
                      <a:r>
                        <a:rPr lang="en-US" sz="1400" b="0">
                          <a:solidFill>
                            <a:srgbClr val="000000"/>
                          </a:solidFill>
                          <a:latin typeface="Calibri" panose="020F0502020204030204" charset="-122"/>
                        </a:rPr>
                        <a:t>Transaction</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Description</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CO01</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Create Production Order(With Material)</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CO02</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Change Production Order</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CO03</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Display Production Order</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CO05(N)</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Release Production Order</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CO08</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Create Production Order with Sales Order</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MIGO</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Goods Receipt/ Goods Issue/ Cancellation of Material Document</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CO11(N)</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Production Order Confirmation</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CO15</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Production Order Confirmation</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CO13</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nSpc>
                          <a:spcPct val="90000"/>
                        </a:lnSpc>
                        <a:buNone/>
                      </a:pPr>
                      <a:r>
                        <a:rPr lang="en-US" sz="1400" b="0">
                          <a:solidFill>
                            <a:srgbClr val="000000"/>
                          </a:solidFill>
                          <a:latin typeface="Calibri" panose="020F0502020204030204" charset="-122"/>
                        </a:rPr>
                        <a:t>Cancel Production Order Confirmation</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CO16(N)</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Reprocessing Confirmation</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COGI</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Automatic Goods Receipt: Error Handling</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COHV</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Mass Processing</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CO46</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Collecitive Conversion( Planned Order)</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buNone/>
                      </a:pPr>
                      <a:r>
                        <a:rPr lang="en-US" sz="1400" b="0">
                          <a:solidFill>
                            <a:srgbClr val="000000"/>
                          </a:solidFill>
                          <a:latin typeface="Calibri" panose="020F0502020204030204" charset="-122"/>
                        </a:rPr>
                        <a:t>MD16</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Planned Order Conversion</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4005">
                <a:tc>
                  <a:txBody>
                    <a:bodyPr/>
                    <a:p>
                      <a:pPr indent="0">
                        <a:buNone/>
                      </a:pPr>
                      <a:r>
                        <a:rPr lang="en-US" sz="1400" b="0">
                          <a:solidFill>
                            <a:srgbClr val="000000"/>
                          </a:solidFill>
                          <a:latin typeface="Calibri" panose="020F0502020204030204" charset="-122"/>
                        </a:rPr>
                        <a:t>COOIS</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Calibri" panose="020F0502020204030204" charset="-122"/>
                        </a:rPr>
                        <a:t>Production Order Information System</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60680" y="148590"/>
            <a:ext cx="10993120" cy="454660"/>
          </a:xfrm>
        </p:spPr>
        <p:txBody>
          <a:bodyPr/>
          <a:p>
            <a:r>
              <a:rPr lang="en-US" sz="3200" b="1">
                <a:latin typeface="Calibri" panose="020F0502020204030204" charset="0"/>
                <a:cs typeface="Calibri" panose="020F0502020204030204" charset="0"/>
              </a:rPr>
              <a:t>Capacity Planning</a:t>
            </a:r>
            <a:endParaRPr lang="en-US" sz="3200" b="1">
              <a:latin typeface="Calibri" panose="020F0502020204030204" charset="0"/>
              <a:cs typeface="Calibri" panose="020F0502020204030204" charset="0"/>
            </a:endParaRPr>
          </a:p>
        </p:txBody>
      </p:sp>
      <p:sp>
        <p:nvSpPr>
          <p:cNvPr id="4" name="Text Box 3"/>
          <p:cNvSpPr txBox="1"/>
          <p:nvPr/>
        </p:nvSpPr>
        <p:spPr>
          <a:xfrm>
            <a:off x="680720" y="992505"/>
            <a:ext cx="11511280" cy="3784600"/>
          </a:xfrm>
          <a:prstGeom prst="rect">
            <a:avLst/>
          </a:prstGeom>
          <a:noFill/>
        </p:spPr>
        <p:txBody>
          <a:bodyPr wrap="square" rtlCol="0">
            <a:spAutoFit/>
          </a:bodyPr>
          <a:p>
            <a:pPr algn="l"/>
            <a:r>
              <a:rPr lang="en-US" sz="2000" b="1"/>
              <a:t>Capacity planning</a:t>
            </a:r>
            <a:r>
              <a:rPr lang="en-US" sz="2000"/>
              <a:t> is done to balance the load at the work center. You can calculate the production capacity based on the requirement of the product as per the available capacity.</a:t>
            </a:r>
            <a:endParaRPr lang="en-US" sz="2000"/>
          </a:p>
          <a:p>
            <a:pPr algn="l"/>
            <a:endParaRPr lang="en-US" sz="2000"/>
          </a:p>
          <a:p>
            <a:pPr algn="l"/>
            <a:r>
              <a:rPr lang="en-US" sz="2000" b="1"/>
              <a:t>Capacity leveling</a:t>
            </a:r>
            <a:r>
              <a:rPr lang="en-US" sz="2000"/>
              <a:t> takes place for detailed production planning purpose. This is done through a planning table used for detailed planning of capacity requirements over time in future.</a:t>
            </a:r>
            <a:endParaRPr lang="en-US" sz="2000"/>
          </a:p>
          <a:p>
            <a:pPr algn="l"/>
            <a:endParaRPr lang="en-US" sz="2000"/>
          </a:p>
          <a:p>
            <a:pPr algn="l"/>
            <a:r>
              <a:rPr lang="en-US" sz="2000"/>
              <a:t>You need to check the capacity load on the work center. If any work center is overloaded, we need to move orders to different work centers.</a:t>
            </a:r>
            <a:endParaRPr lang="en-US" sz="2000"/>
          </a:p>
          <a:p>
            <a:pPr algn="l"/>
            <a:endParaRPr lang="en-US" sz="2000"/>
          </a:p>
          <a:p>
            <a:pPr algn="l"/>
            <a:r>
              <a:rPr lang="en-US" sz="2000"/>
              <a:t>CM01 - Capacity Planning</a:t>
            </a:r>
            <a:endParaRPr lang="en-US" sz="2000"/>
          </a:p>
          <a:p>
            <a:pPr algn="l"/>
            <a:r>
              <a:rPr lang="en-US" sz="2000"/>
              <a:t>CM21 - Capacity Levelling</a:t>
            </a:r>
            <a:endParaRPr lang="en-US" sz="2000"/>
          </a:p>
          <a:p>
            <a:pPr algn="l"/>
            <a:endParaRPr lang="en-US"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96240" y="158750"/>
            <a:ext cx="10958195" cy="454660"/>
          </a:xfrm>
        </p:spPr>
        <p:txBody>
          <a:bodyPr/>
          <a:p>
            <a:r>
              <a:rPr lang="en-US" sz="3200" b="1">
                <a:latin typeface="Calibri" panose="020F0502020204030204" charset="0"/>
                <a:cs typeface="Calibri" panose="020F0502020204030204" charset="0"/>
              </a:rPr>
              <a:t>Integration With Other Modules</a:t>
            </a:r>
            <a:endParaRPr lang="en-US" sz="3200" b="1">
              <a:latin typeface="Calibri" panose="020F0502020204030204" charset="0"/>
              <a:cs typeface="Calibri" panose="020F0502020204030204" charset="0"/>
            </a:endParaRPr>
          </a:p>
        </p:txBody>
      </p:sp>
      <p:sp>
        <p:nvSpPr>
          <p:cNvPr id="2" name="Text Box 1"/>
          <p:cNvSpPr txBox="1"/>
          <p:nvPr/>
        </p:nvSpPr>
        <p:spPr>
          <a:xfrm>
            <a:off x="396240" y="946150"/>
            <a:ext cx="11704320" cy="5262245"/>
          </a:xfrm>
          <a:prstGeom prst="rect">
            <a:avLst/>
          </a:prstGeom>
          <a:noFill/>
        </p:spPr>
        <p:txBody>
          <a:bodyPr wrap="square" rtlCol="0">
            <a:spAutoFit/>
          </a:bodyPr>
          <a:p>
            <a:pPr algn="l"/>
            <a:r>
              <a:rPr lang="en-US" b="1"/>
              <a:t>SAP PP and SAP MM</a:t>
            </a:r>
            <a:endParaRPr lang="en-US" b="1"/>
          </a:p>
          <a:p>
            <a:pPr algn="l"/>
            <a:endParaRPr lang="en-US" b="1"/>
          </a:p>
          <a:p>
            <a:pPr marL="342900" indent="-342900" algn="l">
              <a:buFont typeface="Arial" panose="020B0604020202020204" pitchFamily="34" charset="0"/>
              <a:buChar char="•"/>
            </a:pPr>
            <a:r>
              <a:rPr lang="en-US" sz="2000"/>
              <a:t>This involves movement of goods, auto goods receipt.</a:t>
            </a:r>
            <a:endParaRPr lang="en-US" sz="2000"/>
          </a:p>
          <a:p>
            <a:pPr marL="342900" indent="-342900" algn="l">
              <a:buFont typeface="Arial" panose="020B0604020202020204" pitchFamily="34" charset="0"/>
              <a:buChar char="•"/>
            </a:pPr>
            <a:r>
              <a:rPr lang="en-US" sz="2000"/>
              <a:t>It includes creating a reservation for Production Order/Planning.</a:t>
            </a:r>
            <a:endParaRPr lang="en-US" sz="2000"/>
          </a:p>
          <a:p>
            <a:pPr marL="342900" indent="-342900" algn="l">
              <a:buFont typeface="Arial" panose="020B0604020202020204" pitchFamily="34" charset="0"/>
              <a:buChar char="•"/>
            </a:pPr>
            <a:r>
              <a:rPr lang="en-US" sz="2000"/>
              <a:t>Raising purchase orders with MRP Run.</a:t>
            </a:r>
            <a:endParaRPr lang="en-US" sz="2000"/>
          </a:p>
          <a:p>
            <a:pPr marL="342900" indent="-342900" algn="l">
              <a:buFont typeface="Arial" panose="020B0604020202020204" pitchFamily="34" charset="0"/>
              <a:buChar char="•"/>
            </a:pPr>
            <a:r>
              <a:rPr lang="en-US" sz="2000"/>
              <a:t>Quotations and Vendor selection.</a:t>
            </a:r>
            <a:endParaRPr lang="en-US" sz="2000"/>
          </a:p>
          <a:p>
            <a:pPr marL="342900" indent="-342900" algn="l"/>
            <a:endParaRPr lang="en-US" sz="2000"/>
          </a:p>
          <a:p>
            <a:pPr algn="l"/>
            <a:r>
              <a:rPr lang="en-US" sz="2000" b="1"/>
              <a:t>SAP PP and SAP SD</a:t>
            </a:r>
            <a:endParaRPr lang="en-US" sz="2000" b="1"/>
          </a:p>
          <a:p>
            <a:pPr algn="l"/>
            <a:endParaRPr lang="en-US" sz="2000" b="1"/>
          </a:p>
          <a:p>
            <a:pPr marL="342900" indent="-342900" algn="l">
              <a:buFont typeface="Arial" panose="020B0604020202020204" pitchFamily="34" charset="0"/>
              <a:buChar char="•"/>
            </a:pPr>
            <a:r>
              <a:rPr lang="en-US" sz="2000"/>
              <a:t>This is used to check the availability of material for production order.</a:t>
            </a:r>
            <a:endParaRPr lang="en-US" sz="2000"/>
          </a:p>
          <a:p>
            <a:pPr marL="342900" indent="-342900" algn="l">
              <a:buFont typeface="Arial" panose="020B0604020202020204" pitchFamily="34" charset="0"/>
              <a:buChar char="•"/>
            </a:pPr>
            <a:r>
              <a:rPr lang="en-US" sz="2000"/>
              <a:t>To perform MRP Run, Requirement Types.</a:t>
            </a:r>
            <a:endParaRPr lang="en-US" sz="2000"/>
          </a:p>
          <a:p>
            <a:pPr marL="342900" indent="-342900" algn="l">
              <a:buFont typeface="Arial" panose="020B0604020202020204" pitchFamily="34" charset="0"/>
              <a:buChar char="•"/>
            </a:pPr>
            <a:r>
              <a:rPr lang="en-US" sz="2000"/>
              <a:t>Bill of Material components and operation.</a:t>
            </a:r>
            <a:endParaRPr lang="en-US" sz="2000"/>
          </a:p>
          <a:p>
            <a:pPr indent="0" algn="l">
              <a:buFont typeface="Arial" panose="020B0604020202020204" pitchFamily="34" charset="0"/>
              <a:buNone/>
            </a:pPr>
            <a:endParaRPr lang="en-US" sz="2000"/>
          </a:p>
          <a:p>
            <a:pPr indent="0" algn="l">
              <a:buFont typeface="Arial" panose="020B0604020202020204" pitchFamily="34" charset="0"/>
              <a:buNone/>
            </a:pPr>
            <a:r>
              <a:rPr lang="en-US" sz="2000" b="1"/>
              <a:t>SAP PP and Quality Management</a:t>
            </a:r>
            <a:endParaRPr lang="en-US" sz="2000" b="1"/>
          </a:p>
          <a:p>
            <a:pPr indent="0" algn="l">
              <a:buFont typeface="Arial" panose="020B0604020202020204" pitchFamily="34" charset="0"/>
              <a:buNone/>
            </a:pPr>
            <a:endParaRPr lang="en-US" sz="2000" b="1"/>
          </a:p>
          <a:p>
            <a:pPr marL="342900" indent="-342900" algn="l">
              <a:buFont typeface="Arial" panose="020B0604020202020204" pitchFamily="34" charset="0"/>
              <a:buChar char="•"/>
            </a:pPr>
            <a:r>
              <a:rPr lang="en-US" sz="2000"/>
              <a:t>Inspection Type 03 for discrete and repetitive manufacturing.</a:t>
            </a:r>
            <a:endParaRPr lang="en-US" sz="2000"/>
          </a:p>
          <a:p>
            <a:pPr marL="342900" indent="-342900" algn="l">
              <a:buFont typeface="Arial" panose="020B0604020202020204" pitchFamily="34" charset="0"/>
              <a:buChar char="•"/>
            </a:pPr>
            <a:r>
              <a:rPr lang="en-US" sz="2000"/>
              <a:t>Inspection Type 04 for both discrete and repetitive manufacturing.</a:t>
            </a:r>
            <a:endParaRPr 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293370" y="148590"/>
            <a:ext cx="11060430" cy="454660"/>
          </a:xfrm>
        </p:spPr>
        <p:txBody>
          <a:bodyPr/>
          <a:p>
            <a:r>
              <a:rPr lang="en-US" sz="3200" b="1">
                <a:latin typeface="Calibri" panose="020F0502020204030204" charset="0"/>
                <a:cs typeface="Calibri" panose="020F0502020204030204" charset="0"/>
              </a:rPr>
              <a:t>Integration With Other modules</a:t>
            </a:r>
            <a:endParaRPr lang="en-US" sz="3200" b="1">
              <a:latin typeface="Calibri" panose="020F0502020204030204" charset="0"/>
              <a:cs typeface="Calibri" panose="020F0502020204030204" charset="0"/>
            </a:endParaRPr>
          </a:p>
        </p:txBody>
      </p:sp>
      <p:sp>
        <p:nvSpPr>
          <p:cNvPr id="2" name="Text Box 1"/>
          <p:cNvSpPr txBox="1"/>
          <p:nvPr/>
        </p:nvSpPr>
        <p:spPr>
          <a:xfrm>
            <a:off x="293370" y="983615"/>
            <a:ext cx="11811000" cy="4707890"/>
          </a:xfrm>
          <a:prstGeom prst="rect">
            <a:avLst/>
          </a:prstGeom>
          <a:noFill/>
        </p:spPr>
        <p:txBody>
          <a:bodyPr wrap="square" rtlCol="0">
            <a:spAutoFit/>
          </a:bodyPr>
          <a:p>
            <a:pPr algn="l"/>
            <a:r>
              <a:rPr lang="en-US" sz="2000" b="1"/>
              <a:t>SAP PP and SAP FICO</a:t>
            </a:r>
            <a:endParaRPr lang="en-US" sz="2000" b="1"/>
          </a:p>
          <a:p>
            <a:pPr algn="l"/>
            <a:endParaRPr lang="en-US" sz="2000"/>
          </a:p>
          <a:p>
            <a:pPr marL="342900" indent="-342900" algn="l">
              <a:buFont typeface="Arial" panose="020B0604020202020204" pitchFamily="34" charset="0"/>
              <a:buChar char="•"/>
            </a:pPr>
            <a:r>
              <a:rPr lang="en-US" sz="2000"/>
              <a:t>Updating price in material master data.</a:t>
            </a:r>
            <a:endParaRPr lang="en-US" sz="2000"/>
          </a:p>
          <a:p>
            <a:pPr marL="342900" indent="-342900" algn="l">
              <a:buFont typeface="Arial" panose="020B0604020202020204" pitchFamily="34" charset="0"/>
              <a:buChar char="•"/>
            </a:pPr>
            <a:r>
              <a:rPr lang="en-US" sz="2000"/>
              <a:t>Defining activity type in the cost center.</a:t>
            </a:r>
            <a:endParaRPr lang="en-US" sz="2000"/>
          </a:p>
          <a:p>
            <a:pPr marL="342900" indent="-342900" algn="l">
              <a:buFont typeface="Arial" panose="020B0604020202020204" pitchFamily="34" charset="0"/>
              <a:buChar char="•"/>
            </a:pPr>
            <a:r>
              <a:rPr lang="en-US" sz="2000"/>
              <a:t>Assigning activity type to work center.</a:t>
            </a:r>
            <a:endParaRPr lang="en-US" sz="2000"/>
          </a:p>
          <a:p>
            <a:pPr marL="342900" indent="-342900" algn="l">
              <a:buFont typeface="Arial" panose="020B0604020202020204" pitchFamily="34" charset="0"/>
              <a:buChar char="•"/>
            </a:pPr>
            <a:r>
              <a:rPr lang="en-US" sz="2000"/>
              <a:t>Cost Estimation.</a:t>
            </a:r>
            <a:endParaRPr lang="en-US" sz="2000"/>
          </a:p>
          <a:p>
            <a:pPr marL="342900" indent="-342900" algn="l">
              <a:buFont typeface="Arial" panose="020B0604020202020204" pitchFamily="34" charset="0"/>
              <a:buChar char="•"/>
            </a:pPr>
            <a:r>
              <a:rPr lang="en-US" sz="2000"/>
              <a:t>Production cost controlling</a:t>
            </a:r>
            <a:endParaRPr lang="en-US" sz="2000"/>
          </a:p>
          <a:p>
            <a:pPr marL="342900" indent="-342900" algn="l">
              <a:buFont typeface="Arial" panose="020B0604020202020204" pitchFamily="34" charset="0"/>
              <a:buChar char="•"/>
            </a:pPr>
            <a:r>
              <a:rPr lang="en-US" sz="2000"/>
              <a:t>Posting accounting activities related to goods movement, material request, etc.</a:t>
            </a:r>
            <a:endParaRPr lang="en-US" sz="2000"/>
          </a:p>
          <a:p>
            <a:pPr marL="342900" indent="-342900" algn="l">
              <a:buFont typeface="Arial" panose="020B0604020202020204" pitchFamily="34" charset="0"/>
              <a:buChar char="•"/>
            </a:pPr>
            <a:endParaRPr lang="en-US" sz="2000"/>
          </a:p>
          <a:p>
            <a:pPr marL="342900" indent="-342900" algn="l"/>
            <a:r>
              <a:rPr lang="en-US" sz="2000" b="1"/>
              <a:t>SAP PP and Project System</a:t>
            </a:r>
            <a:endParaRPr lang="en-US" sz="2000" b="1"/>
          </a:p>
          <a:p>
            <a:pPr algn="l"/>
            <a:endParaRPr lang="en-US" sz="2000"/>
          </a:p>
          <a:p>
            <a:pPr marL="342900" indent="-342900" algn="l">
              <a:buFont typeface="Arial" panose="020B0604020202020204" pitchFamily="34" charset="0"/>
              <a:buChar char="•"/>
            </a:pPr>
            <a:r>
              <a:rPr lang="en-US" sz="2000"/>
              <a:t>Assigning planning activities to WBS in the Project.</a:t>
            </a:r>
            <a:endParaRPr lang="en-US" sz="2000"/>
          </a:p>
          <a:p>
            <a:pPr marL="342900" indent="-342900" algn="l">
              <a:buFont typeface="Arial" panose="020B0604020202020204" pitchFamily="34" charset="0"/>
              <a:buChar char="•"/>
            </a:pPr>
            <a:r>
              <a:rPr lang="en-US" sz="2000"/>
              <a:t>Running Material requirement planning at Project level (MD51). The procured material attached to WBS are reserved as project stock against the particular project.</a:t>
            </a:r>
            <a:endParaRPr lang="en-US" sz="2000"/>
          </a:p>
          <a:p>
            <a:pPr marL="342900" indent="-342900" algn="l">
              <a:buFont typeface="Arial" panose="020B0604020202020204" pitchFamily="34" charset="0"/>
              <a:buChar char="•"/>
            </a:pPr>
            <a:r>
              <a:rPr lang="en-US" sz="2000"/>
              <a:t>The component attached to the network are planned at the plant level and are reserved as plant stock.</a:t>
            </a:r>
            <a:endParaRPr 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32105" y="148590"/>
            <a:ext cx="11021695" cy="454660"/>
          </a:xfrm>
        </p:spPr>
        <p:txBody>
          <a:bodyPr/>
          <a:p>
            <a:r>
              <a:rPr lang="en-US" sz="3200" b="1">
                <a:latin typeface="Calibri" panose="020F0502020204030204" charset="0"/>
                <a:cs typeface="Calibri" panose="020F0502020204030204" charset="0"/>
              </a:rPr>
              <a:t>Manufacturing Process</a:t>
            </a:r>
            <a:endParaRPr lang="en-US" sz="3200" b="1">
              <a:latin typeface="Calibri" panose="020F0502020204030204" charset="0"/>
              <a:cs typeface="Calibri" panose="020F0502020204030204" charset="0"/>
            </a:endParaRPr>
          </a:p>
        </p:txBody>
      </p:sp>
      <p:sp>
        <p:nvSpPr>
          <p:cNvPr id="4" name="Text Box 3"/>
          <p:cNvSpPr txBox="1"/>
          <p:nvPr/>
        </p:nvSpPr>
        <p:spPr>
          <a:xfrm>
            <a:off x="662305" y="1167130"/>
            <a:ext cx="11442065" cy="5323205"/>
          </a:xfrm>
          <a:prstGeom prst="rect">
            <a:avLst/>
          </a:prstGeom>
          <a:noFill/>
        </p:spPr>
        <p:txBody>
          <a:bodyPr wrap="square" rtlCol="0">
            <a:spAutoFit/>
          </a:bodyPr>
          <a:p>
            <a:pPr algn="l"/>
            <a:r>
              <a:rPr lang="en-US" sz="2000"/>
              <a:t>Based on different nature of products and complexity, there are 3 types of manufacturing process followed in SAP PP.</a:t>
            </a:r>
            <a:endParaRPr lang="en-US" sz="2000"/>
          </a:p>
          <a:p>
            <a:pPr algn="l"/>
            <a:endParaRPr lang="en-US" sz="2000"/>
          </a:p>
          <a:p>
            <a:pPr algn="l"/>
            <a:r>
              <a:rPr lang="en-US" sz="2000"/>
              <a:t>Discrete Manufacturing</a:t>
            </a:r>
            <a:endParaRPr lang="en-US" sz="2000"/>
          </a:p>
          <a:p>
            <a:pPr algn="l"/>
            <a:r>
              <a:rPr lang="en-US" sz="2000">
                <a:sym typeface="+mn-ea"/>
              </a:rPr>
              <a:t>Repetitive Manufacturing</a:t>
            </a:r>
            <a:endParaRPr lang="en-US" sz="2000"/>
          </a:p>
          <a:p>
            <a:pPr algn="l"/>
            <a:r>
              <a:rPr lang="en-US" sz="2000"/>
              <a:t>Process Manufacturing</a:t>
            </a:r>
            <a:endParaRPr lang="en-US" sz="2000"/>
          </a:p>
          <a:p>
            <a:pPr algn="l"/>
            <a:endParaRPr lang="en-US" sz="2000"/>
          </a:p>
          <a:p>
            <a:pPr algn="l"/>
            <a:r>
              <a:rPr lang="en-US" sz="2000"/>
              <a:t>Discrete Industry Manufacturing Process</a:t>
            </a:r>
            <a:endParaRPr lang="en-US" sz="2000"/>
          </a:p>
          <a:p>
            <a:pPr algn="l"/>
            <a:endParaRPr lang="en-US" sz="2000"/>
          </a:p>
          <a:p>
            <a:pPr algn="l"/>
            <a:r>
              <a:rPr lang="en-US" sz="2000"/>
              <a:t>In discrete scenario, the manufacturing process is based on production orders. Discrete manufacturing is characterized by requirements that occur on an irregular basis and a workshop-oriented process. Basically the demand and supply varies time to time in this scenario.</a:t>
            </a:r>
            <a:endParaRPr lang="en-US" sz="2000"/>
          </a:p>
          <a:p>
            <a:pPr algn="l"/>
            <a:endParaRPr lang="en-US" sz="2000"/>
          </a:p>
          <a:p>
            <a:pPr algn="l"/>
            <a:r>
              <a:rPr lang="en-US" sz="2000"/>
              <a:t>Discrete manufacturing forms an industry type where in the products which are manufactured can be easily assembled and dis-assembled. They can be reworked upon easily to a large extent. You can say making pumps, engines, cars, airplanes.</a:t>
            </a:r>
            <a:endParaRPr lang="en-US" sz="2000"/>
          </a:p>
          <a:p>
            <a:pPr algn="l"/>
            <a:r>
              <a:rPr lang="en-US" sz="2000"/>
              <a:t>    </a:t>
            </a:r>
            <a:endParaRPr 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Master Data</a:t>
            </a:r>
            <a:endParaRPr lang="en-US" sz="3200" b="1">
              <a:latin typeface="Calibri" panose="020F0502020204030204" charset="0"/>
              <a:cs typeface="Calibri" panose="020F0502020204030204" charset="0"/>
            </a:endParaRPr>
          </a:p>
        </p:txBody>
      </p:sp>
      <p:sp>
        <p:nvSpPr>
          <p:cNvPr id="2" name="Text Box 1"/>
          <p:cNvSpPr txBox="1"/>
          <p:nvPr/>
        </p:nvSpPr>
        <p:spPr>
          <a:xfrm>
            <a:off x="818515" y="1075055"/>
            <a:ext cx="2876550" cy="3169285"/>
          </a:xfrm>
          <a:prstGeom prst="rect">
            <a:avLst/>
          </a:prstGeom>
          <a:noFill/>
        </p:spPr>
        <p:txBody>
          <a:bodyPr wrap="none" rtlCol="0">
            <a:spAutoFit/>
          </a:bodyPr>
          <a:p>
            <a:r>
              <a:rPr lang="en-US" sz="2000">
                <a:latin typeface="+mn-ea"/>
                <a:cs typeface="+mn-ea"/>
              </a:rPr>
              <a:t>1. Material Master</a:t>
            </a:r>
            <a:endParaRPr lang="en-US" sz="2000">
              <a:latin typeface="+mn-ea"/>
              <a:cs typeface="+mn-ea"/>
            </a:endParaRPr>
          </a:p>
          <a:p>
            <a:endParaRPr lang="en-US" sz="2000">
              <a:latin typeface="+mn-ea"/>
              <a:cs typeface="+mn-ea"/>
            </a:endParaRPr>
          </a:p>
          <a:p>
            <a:r>
              <a:rPr lang="en-US" sz="2000">
                <a:latin typeface="+mn-ea"/>
                <a:cs typeface="+mn-ea"/>
              </a:rPr>
              <a:t>2. Bill of Material (BOM)</a:t>
            </a:r>
            <a:endParaRPr lang="en-US" sz="2000">
              <a:latin typeface="+mn-ea"/>
              <a:cs typeface="+mn-ea"/>
            </a:endParaRPr>
          </a:p>
          <a:p>
            <a:endParaRPr lang="en-US" sz="2000">
              <a:latin typeface="+mn-ea"/>
              <a:cs typeface="+mn-ea"/>
            </a:endParaRPr>
          </a:p>
          <a:p>
            <a:r>
              <a:rPr lang="en-US" sz="2000">
                <a:latin typeface="+mn-ea"/>
                <a:cs typeface="+mn-ea"/>
              </a:rPr>
              <a:t>3. Work Center</a:t>
            </a:r>
            <a:endParaRPr lang="en-US" sz="2000">
              <a:latin typeface="+mn-ea"/>
              <a:cs typeface="+mn-ea"/>
            </a:endParaRPr>
          </a:p>
          <a:p>
            <a:endParaRPr lang="en-US" sz="2000">
              <a:latin typeface="+mn-ea"/>
              <a:cs typeface="+mn-ea"/>
            </a:endParaRPr>
          </a:p>
          <a:p>
            <a:r>
              <a:rPr lang="en-US" sz="2000">
                <a:latin typeface="+mn-ea"/>
                <a:cs typeface="+mn-ea"/>
              </a:rPr>
              <a:t>4. Routing</a:t>
            </a:r>
            <a:endParaRPr lang="en-US" sz="2000">
              <a:latin typeface="+mn-ea"/>
              <a:cs typeface="+mn-ea"/>
            </a:endParaRPr>
          </a:p>
          <a:p>
            <a:endParaRPr lang="en-US" sz="2000">
              <a:latin typeface="+mn-ea"/>
              <a:cs typeface="+mn-ea"/>
            </a:endParaRPr>
          </a:p>
          <a:p>
            <a:r>
              <a:rPr lang="en-US" sz="2000">
                <a:latin typeface="+mn-ea"/>
                <a:cs typeface="+mn-ea"/>
              </a:rPr>
              <a:t>5. Production Version</a:t>
            </a:r>
            <a:endParaRPr lang="en-US" sz="2000">
              <a:latin typeface="+mn-ea"/>
              <a:cs typeface="+mn-ea"/>
            </a:endParaRPr>
          </a:p>
          <a:p>
            <a:endParaRPr lang="en-US" sz="2000">
              <a:latin typeface="+mn-ea"/>
              <a:cs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32105" y="148590"/>
            <a:ext cx="11021695" cy="454660"/>
          </a:xfrm>
        </p:spPr>
        <p:txBody>
          <a:bodyPr/>
          <a:p>
            <a:endParaRPr lang="en-US" sz="3200" b="1">
              <a:latin typeface="Calibri" panose="020F0502020204030204" charset="0"/>
              <a:cs typeface="Calibri" panose="020F0502020204030204" charset="0"/>
            </a:endParaRPr>
          </a:p>
        </p:txBody>
      </p:sp>
      <p:sp>
        <p:nvSpPr>
          <p:cNvPr id="4" name="Text Box 3"/>
          <p:cNvSpPr txBox="1"/>
          <p:nvPr/>
        </p:nvSpPr>
        <p:spPr>
          <a:xfrm>
            <a:off x="662305" y="1167130"/>
            <a:ext cx="11442065" cy="398780"/>
          </a:xfrm>
          <a:prstGeom prst="rect">
            <a:avLst/>
          </a:prstGeom>
          <a:noFill/>
        </p:spPr>
        <p:txBody>
          <a:bodyPr wrap="square" rtlCol="0">
            <a:spAutoFit/>
          </a:bodyPr>
          <a:p>
            <a:pPr algn="l"/>
            <a:r>
              <a:rPr lang="en-US" sz="2000"/>
              <a:t>    </a:t>
            </a:r>
            <a:endParaRPr lang="en-US" sz="2000"/>
          </a:p>
        </p:txBody>
      </p:sp>
      <p:sp>
        <p:nvSpPr>
          <p:cNvPr id="2" name="Text Box 1"/>
          <p:cNvSpPr txBox="1"/>
          <p:nvPr/>
        </p:nvSpPr>
        <p:spPr>
          <a:xfrm>
            <a:off x="486410" y="913130"/>
            <a:ext cx="11617960" cy="3969385"/>
          </a:xfrm>
          <a:prstGeom prst="rect">
            <a:avLst/>
          </a:prstGeom>
          <a:noFill/>
        </p:spPr>
        <p:txBody>
          <a:bodyPr wrap="square" rtlCol="0">
            <a:spAutoFit/>
          </a:bodyPr>
          <a:p>
            <a:pPr algn="l"/>
            <a:r>
              <a:rPr lang="en-US"/>
              <a:t>Repetitive manufacturing Process</a:t>
            </a:r>
            <a:endParaRPr lang="en-US"/>
          </a:p>
          <a:p>
            <a:pPr algn="l"/>
            <a:endParaRPr lang="en-US"/>
          </a:p>
          <a:p>
            <a:pPr algn="l"/>
            <a:r>
              <a:rPr lang="en-US"/>
              <a:t>Company manufactures product in large numbers and production is quantity   based and period based not order based.You can use repetitive manufacturing as either make-to-stock REM or make-to-order REM such as in the automotive industry.</a:t>
            </a:r>
            <a:endParaRPr lang="en-US"/>
          </a:p>
          <a:p>
            <a:pPr algn="l"/>
            <a:endParaRPr lang="en-US"/>
          </a:p>
          <a:p>
            <a:pPr algn="l"/>
            <a:r>
              <a:rPr lang="en-US"/>
              <a:t>Repetitive manufacturing form an industry type where in the products manufactured can be discrete manufactured or process industry type, produced repetitively or continuously in production lines. This forms the continuous production scenario.</a:t>
            </a:r>
            <a:endParaRPr lang="en-US"/>
          </a:p>
          <a:p>
            <a:pPr algn="l"/>
            <a:endParaRPr lang="en-US"/>
          </a:p>
          <a:p>
            <a:pPr algn="l"/>
            <a:r>
              <a:rPr lang="en-US"/>
              <a:t>Process Industry Manufacturing Process</a:t>
            </a:r>
            <a:endParaRPr lang="en-US"/>
          </a:p>
          <a:p>
            <a:pPr algn="l"/>
            <a:endParaRPr lang="en-US"/>
          </a:p>
          <a:p>
            <a:pPr algn="l"/>
            <a:r>
              <a:rPr lang="en-US"/>
              <a:t>The component Production Planning for Process Industries (PP-PI) provides an integrated planning tool for batch-oriented process manufacturing.It is primarily designed for the chemical, pharmaceutical, food and beverage industries as well as the batch-oriented electronics industry.</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32105" y="148590"/>
            <a:ext cx="11021695" cy="454660"/>
          </a:xfrm>
        </p:spPr>
        <p:txBody>
          <a:bodyPr/>
          <a:p>
            <a:r>
              <a:rPr lang="en-US" sz="3200" b="1">
                <a:latin typeface="Calibri" panose="020F0502020204030204" charset="0"/>
                <a:cs typeface="Calibri" panose="020F0502020204030204" charset="0"/>
              </a:rPr>
              <a:t>Steps Discrete Manufacturing Process</a:t>
            </a:r>
            <a:endParaRPr lang="en-US" sz="3200" b="1">
              <a:latin typeface="Calibri" panose="020F0502020204030204" charset="0"/>
              <a:cs typeface="Calibri" panose="020F0502020204030204" charset="0"/>
            </a:endParaRPr>
          </a:p>
        </p:txBody>
      </p:sp>
      <p:sp>
        <p:nvSpPr>
          <p:cNvPr id="4" name="Text Box 3"/>
          <p:cNvSpPr txBox="1"/>
          <p:nvPr/>
        </p:nvSpPr>
        <p:spPr>
          <a:xfrm>
            <a:off x="662305" y="1167130"/>
            <a:ext cx="11442065" cy="398780"/>
          </a:xfrm>
          <a:prstGeom prst="rect">
            <a:avLst/>
          </a:prstGeom>
          <a:noFill/>
        </p:spPr>
        <p:txBody>
          <a:bodyPr wrap="square" rtlCol="0">
            <a:spAutoFit/>
          </a:bodyPr>
          <a:p>
            <a:pPr algn="l"/>
            <a:r>
              <a:rPr lang="en-US" sz="2000"/>
              <a:t>    </a:t>
            </a:r>
            <a:endParaRPr lang="en-US" sz="2000"/>
          </a:p>
        </p:txBody>
      </p:sp>
      <p:sp>
        <p:nvSpPr>
          <p:cNvPr id="5" name="Text Box 4"/>
          <p:cNvSpPr txBox="1"/>
          <p:nvPr/>
        </p:nvSpPr>
        <p:spPr>
          <a:xfrm>
            <a:off x="283210" y="923290"/>
            <a:ext cx="11821795" cy="5631180"/>
          </a:xfrm>
          <a:prstGeom prst="rect">
            <a:avLst/>
          </a:prstGeom>
          <a:noFill/>
        </p:spPr>
        <p:txBody>
          <a:bodyPr wrap="square" rtlCol="0">
            <a:spAutoFit/>
          </a:bodyPr>
          <a:p>
            <a:pPr algn="l"/>
            <a:r>
              <a:rPr lang="en-US" sz="2000" b="1"/>
              <a:t>Step 1: Material Master</a:t>
            </a:r>
            <a:endParaRPr lang="en-US" sz="2000"/>
          </a:p>
          <a:p>
            <a:pPr algn="l"/>
            <a:r>
              <a:rPr lang="en-US" sz="2000"/>
              <a:t>Logistics &gt; Production &gt; Master Data &gt; Material Master &gt; Material &gt; Create General &gt; Immediately MM01</a:t>
            </a:r>
            <a:endParaRPr lang="en-US" sz="2000"/>
          </a:p>
          <a:p>
            <a:pPr algn="l"/>
            <a:r>
              <a:rPr lang="en-US" sz="2000" b="1"/>
              <a:t>Step 2: BOM creation</a:t>
            </a:r>
            <a:endParaRPr lang="en-US" sz="2000" b="1"/>
          </a:p>
          <a:p>
            <a:pPr algn="l"/>
            <a:r>
              <a:rPr lang="en-US" sz="2000"/>
              <a:t>Logistics &gt; Production &gt; Master Data &gt; Bills of Material &gt; Bills of Material &gt; Material BOM &gt; Create CS01</a:t>
            </a:r>
            <a:endParaRPr lang="en-US" sz="2000"/>
          </a:p>
          <a:p>
            <a:pPr algn="l"/>
            <a:r>
              <a:rPr lang="en-US" sz="2000"/>
              <a:t>S</a:t>
            </a:r>
            <a:r>
              <a:rPr lang="en-US" sz="2000" b="1"/>
              <a:t>tep 3: Work Center creation</a:t>
            </a:r>
            <a:endParaRPr lang="en-US" sz="2000" b="1"/>
          </a:p>
          <a:p>
            <a:pPr algn="l"/>
            <a:r>
              <a:rPr lang="en-US" sz="2000"/>
              <a:t>Logistics &gt; Production &gt; Master Data &gt; Work Center &gt; ( New Screen ) Work Center &gt; Create CR01</a:t>
            </a:r>
            <a:endParaRPr lang="en-US" sz="2000"/>
          </a:p>
          <a:p>
            <a:pPr algn="l"/>
            <a:r>
              <a:rPr lang="en-US" sz="2000" b="1"/>
              <a:t>Step 4: Route creation</a:t>
            </a:r>
            <a:endParaRPr lang="en-US" sz="2000" b="1"/>
          </a:p>
          <a:p>
            <a:pPr algn="l"/>
            <a:r>
              <a:rPr lang="en-US" sz="2000"/>
              <a:t>Logistics &gt; Production &gt; Master Data &gt; Routings &gt; Routings &gt; Routing &gt; Create CA01</a:t>
            </a:r>
            <a:endParaRPr lang="en-US" sz="2000"/>
          </a:p>
          <a:p>
            <a:pPr algn="l"/>
            <a:r>
              <a:rPr lang="en-US" sz="2000" b="1"/>
              <a:t>Step 5: PIR Generation</a:t>
            </a:r>
            <a:endParaRPr lang="en-US" sz="2000" b="1"/>
          </a:p>
          <a:p>
            <a:pPr algn="l"/>
            <a:r>
              <a:rPr lang="en-US" sz="2000"/>
              <a:t>Logistics&gt; Production&gt;production planning&gt;demand management&gt;PIR&gt;Create MD61</a:t>
            </a:r>
            <a:endParaRPr lang="en-US" sz="2000"/>
          </a:p>
          <a:p>
            <a:pPr algn="l"/>
            <a:r>
              <a:rPr lang="en-US" sz="2000" b="1"/>
              <a:t>Step 6: MRP Run</a:t>
            </a:r>
            <a:endParaRPr lang="en-US" sz="2000" b="1"/>
          </a:p>
          <a:p>
            <a:pPr algn="l"/>
            <a:r>
              <a:rPr lang="en-US" sz="2000"/>
              <a:t>Logistics&gt;Materials Management&gt;Material planning&gt;MRP&gt;MRP&gt;Total Planning&gt;Online MD01 </a:t>
            </a:r>
            <a:endParaRPr lang="en-US" sz="2000"/>
          </a:p>
          <a:p>
            <a:pPr algn="l"/>
            <a:r>
              <a:rPr lang="en-US" sz="2000"/>
              <a:t>or</a:t>
            </a:r>
            <a:endParaRPr lang="en-US" sz="2000"/>
          </a:p>
          <a:p>
            <a:pPr algn="l"/>
            <a:r>
              <a:rPr lang="en-US" sz="2000"/>
              <a:t>Logistics &gt; Production &gt; MRP &gt; MRP &gt; Sng-Item, Multi-Level MD02</a:t>
            </a:r>
            <a:endParaRPr lang="en-US" sz="2000"/>
          </a:p>
          <a:p>
            <a:pPr algn="l"/>
            <a:r>
              <a:rPr lang="en-US" sz="2000" b="1"/>
              <a:t>Step 7: Evaluation through MRP list and Stock requirement list</a:t>
            </a:r>
            <a:endParaRPr lang="en-US" sz="2000" b="1"/>
          </a:p>
          <a:p>
            <a:pPr algn="l"/>
            <a:r>
              <a:rPr lang="en-US" sz="2000"/>
              <a:t>Logistics&gt;Materials Management&gt;Materials Planning&gt;MRP&gt;Evaluations&gt;MRP List&gt;Individual Display MD05</a:t>
            </a:r>
            <a:endParaRPr lang="en-US" sz="2000"/>
          </a:p>
          <a:p>
            <a:pPr algn="l"/>
            <a:r>
              <a:rPr lang="en-US" sz="2000"/>
              <a:t>Logistics&gt;Materials Management&gt;Materials Planning&gt;MRP&gt;Evaluations&gt;Stock Requirements List MD04</a:t>
            </a:r>
            <a:endParaRPr lang="en-US" sz="2000"/>
          </a:p>
          <a:p>
            <a:endParaRPr lang="en-US"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32105" y="148590"/>
            <a:ext cx="11021695" cy="454660"/>
          </a:xfrm>
        </p:spPr>
        <p:txBody>
          <a:bodyPr/>
          <a:p>
            <a:r>
              <a:rPr lang="en-US" sz="3200" b="1">
                <a:latin typeface="Calibri" panose="020F0502020204030204" charset="0"/>
                <a:cs typeface="Calibri" panose="020F0502020204030204" charset="0"/>
              </a:rPr>
              <a:t>Steps Discrete Manufacturing Process</a:t>
            </a:r>
            <a:endParaRPr lang="en-US" sz="3200" b="1">
              <a:latin typeface="Calibri" panose="020F0502020204030204" charset="0"/>
              <a:cs typeface="Calibri" panose="020F0502020204030204" charset="0"/>
            </a:endParaRPr>
          </a:p>
        </p:txBody>
      </p:sp>
      <p:sp>
        <p:nvSpPr>
          <p:cNvPr id="4" name="Text Box 3"/>
          <p:cNvSpPr txBox="1"/>
          <p:nvPr/>
        </p:nvSpPr>
        <p:spPr>
          <a:xfrm>
            <a:off x="662305" y="1167130"/>
            <a:ext cx="11442065" cy="398780"/>
          </a:xfrm>
          <a:prstGeom prst="rect">
            <a:avLst/>
          </a:prstGeom>
          <a:noFill/>
        </p:spPr>
        <p:txBody>
          <a:bodyPr wrap="square" rtlCol="0">
            <a:spAutoFit/>
          </a:bodyPr>
          <a:p>
            <a:pPr algn="l"/>
            <a:r>
              <a:rPr lang="en-US" sz="2000"/>
              <a:t>    </a:t>
            </a:r>
            <a:endParaRPr lang="en-US" sz="2000"/>
          </a:p>
        </p:txBody>
      </p:sp>
      <p:sp>
        <p:nvSpPr>
          <p:cNvPr id="2" name="Text Box 1"/>
          <p:cNvSpPr txBox="1"/>
          <p:nvPr/>
        </p:nvSpPr>
        <p:spPr>
          <a:xfrm>
            <a:off x="384810" y="943610"/>
            <a:ext cx="11718925" cy="5354320"/>
          </a:xfrm>
          <a:prstGeom prst="rect">
            <a:avLst/>
          </a:prstGeom>
          <a:noFill/>
        </p:spPr>
        <p:txBody>
          <a:bodyPr wrap="square" rtlCol="0">
            <a:spAutoFit/>
          </a:bodyPr>
          <a:p>
            <a:pPr algn="l"/>
            <a:r>
              <a:rPr lang="en-US" b="1"/>
              <a:t>Step 8: Conversion of Planned order to Production order</a:t>
            </a:r>
            <a:endParaRPr lang="en-US"/>
          </a:p>
          <a:p>
            <a:pPr algn="l"/>
            <a:r>
              <a:rPr lang="en-US"/>
              <a:t>Logistics &gt; Production &gt; Production control &gt; Order &gt; Create &gt; With a planned order CO40</a:t>
            </a:r>
            <a:endParaRPr lang="en-US"/>
          </a:p>
          <a:p>
            <a:pPr algn="l"/>
            <a:r>
              <a:rPr lang="en-US"/>
              <a:t>Logistics &gt;Production &gt; Production control &gt;Order &gt; Create &gt;With material CO01(For creating production order Without planned order)</a:t>
            </a:r>
            <a:endParaRPr lang="en-US"/>
          </a:p>
          <a:p>
            <a:pPr algn="l"/>
            <a:r>
              <a:rPr lang="en-US" b="1"/>
              <a:t>Step 9: Order management</a:t>
            </a:r>
            <a:endParaRPr lang="en-US" b="1"/>
          </a:p>
          <a:p>
            <a:pPr algn="l"/>
            <a:r>
              <a:rPr lang="en-US"/>
              <a:t>Logistics &gt;Production &gt; Production control &gt;Order &gt; Change &gt;With material CO02</a:t>
            </a:r>
            <a:endParaRPr lang="en-US"/>
          </a:p>
          <a:p>
            <a:pPr algn="l"/>
            <a:r>
              <a:rPr lang="en-US" b="1"/>
              <a:t>Step10: Confirmations</a:t>
            </a:r>
            <a:endParaRPr lang="en-US"/>
          </a:p>
          <a:p>
            <a:pPr algn="l"/>
            <a:r>
              <a:rPr lang="en-US"/>
              <a:t>Logistics &gt;Production &gt;Production control &gt;Confirmation &gt;Enter &gt;For order CO15</a:t>
            </a:r>
            <a:endParaRPr lang="en-US"/>
          </a:p>
          <a:p>
            <a:pPr algn="l"/>
            <a:r>
              <a:rPr lang="en-US"/>
              <a:t>or</a:t>
            </a:r>
            <a:endParaRPr lang="en-US"/>
          </a:p>
          <a:p>
            <a:pPr algn="l"/>
            <a:r>
              <a:rPr lang="en-US"/>
              <a:t>Logistics &gt;Production &gt;Production control &gt;Confirmation &gt;Enter &gt;For Operation &gt;For time ticket CO11N</a:t>
            </a:r>
            <a:endParaRPr lang="en-US"/>
          </a:p>
          <a:p>
            <a:pPr algn="l"/>
            <a:r>
              <a:rPr lang="en-US" b="1"/>
              <a:t>Step11: Goods issue</a:t>
            </a:r>
            <a:endParaRPr lang="en-US" b="1"/>
          </a:p>
          <a:p>
            <a:pPr algn="l"/>
            <a:r>
              <a:rPr lang="en-US"/>
              <a:t>1. Logistics &gt;Production &gt;Production Control &gt;Environment &gt;Goods Movement &gt;Goods Issue</a:t>
            </a:r>
            <a:endParaRPr lang="en-US"/>
          </a:p>
          <a:p>
            <a:pPr algn="l"/>
            <a:r>
              <a:rPr lang="en-US"/>
              <a:t>2. Logistics &gt;Materials Management &gt;Inventory Management &gt;Goods Movement &gt;Goods Issue MB1A--261Movement type</a:t>
            </a:r>
            <a:endParaRPr lang="en-US"/>
          </a:p>
          <a:p>
            <a:pPr algn="l"/>
            <a:r>
              <a:rPr lang="en-US" b="1"/>
              <a:t>Step12: Goods receipt</a:t>
            </a:r>
            <a:endParaRPr lang="en-US"/>
          </a:p>
          <a:p>
            <a:pPr algn="l"/>
            <a:r>
              <a:rPr lang="en-US"/>
              <a:t>Logistics &gt; Production &gt; Production Order &gt; Environment &gt; Material Movement &gt; Post Mat to Stock</a:t>
            </a:r>
            <a:endParaRPr lang="en-US"/>
          </a:p>
          <a:p>
            <a:pPr algn="l"/>
            <a:r>
              <a:rPr lang="en-US"/>
              <a:t>or</a:t>
            </a:r>
            <a:endParaRPr lang="en-US"/>
          </a:p>
          <a:p>
            <a:pPr algn="l"/>
            <a:r>
              <a:rPr lang="en-US"/>
              <a:t>Logistics &gt; Materials Management &gt; Inventory Management &gt; Goods Movement &gt; Good Receipt &gt; For Order MB31</a:t>
            </a:r>
            <a:endParaRPr lang="en-US"/>
          </a:p>
          <a:p>
            <a:pPr algn="l"/>
            <a:r>
              <a:rPr lang="en-US" b="1"/>
              <a:t>Step13: Techo Or Close Order.</a:t>
            </a:r>
            <a:endParaRPr lang="en-US" b="1"/>
          </a:p>
          <a:p>
            <a:pPr algn="l"/>
            <a:r>
              <a:rPr lang="en-US"/>
              <a:t>This can be done from Prd. Order Header menu.</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14325" y="148590"/>
            <a:ext cx="11039475" cy="454660"/>
          </a:xfrm>
        </p:spPr>
        <p:txBody>
          <a:bodyPr/>
          <a:p>
            <a:r>
              <a:rPr lang="en-US" sz="3600" b="1">
                <a:latin typeface="Calibri" panose="020F0502020204030204" charset="0"/>
                <a:cs typeface="Calibri" panose="020F0502020204030204" charset="0"/>
              </a:rPr>
              <a:t>SAP Prouction Planning (PP)  Overview Session</a:t>
            </a:r>
            <a:endParaRPr lang="en-US" sz="3600" b="1">
              <a:latin typeface="Calibri" panose="020F0502020204030204" charset="0"/>
              <a:cs typeface="Calibri" panose="020F0502020204030204" charset="0"/>
            </a:endParaRPr>
          </a:p>
        </p:txBody>
      </p:sp>
      <p:pic>
        <p:nvPicPr>
          <p:cNvPr id="2" name="Picture 1"/>
          <p:cNvPicPr>
            <a:picLocks noChangeAspect="1"/>
          </p:cNvPicPr>
          <p:nvPr/>
        </p:nvPicPr>
        <p:blipFill>
          <a:blip r:embed="rId1"/>
          <a:stretch>
            <a:fillRect/>
          </a:stretch>
        </p:blipFill>
        <p:spPr>
          <a:xfrm>
            <a:off x="1524000" y="762000"/>
            <a:ext cx="9144000" cy="5334000"/>
          </a:xfrm>
          <a:prstGeom prst="rect">
            <a:avLst/>
          </a:prstGeom>
        </p:spPr>
      </p:pic>
      <p:sp>
        <p:nvSpPr>
          <p:cNvPr id="6" name="Text Box 5"/>
          <p:cNvSpPr txBox="1"/>
          <p:nvPr/>
        </p:nvSpPr>
        <p:spPr>
          <a:xfrm>
            <a:off x="5221605" y="306070"/>
            <a:ext cx="309880" cy="368300"/>
          </a:xfrm>
          <a:prstGeom prst="rect">
            <a:avLst/>
          </a:prstGeom>
          <a:noFill/>
        </p:spPr>
        <p:txBody>
          <a:bodyPr wrap="none" rtlCol="0">
            <a:sp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Material Master</a:t>
            </a:r>
            <a:endParaRPr lang="en-US" sz="3200" b="1">
              <a:latin typeface="Calibri" panose="020F0502020204030204" charset="0"/>
              <a:cs typeface="Calibri" panose="020F0502020204030204" charset="0"/>
            </a:endParaRPr>
          </a:p>
        </p:txBody>
      </p:sp>
      <p:sp>
        <p:nvSpPr>
          <p:cNvPr id="5" name="Text Box 4"/>
          <p:cNvSpPr txBox="1"/>
          <p:nvPr/>
        </p:nvSpPr>
        <p:spPr>
          <a:xfrm>
            <a:off x="974725" y="1176020"/>
            <a:ext cx="5728970" cy="3753485"/>
          </a:xfrm>
          <a:prstGeom prst="rect">
            <a:avLst/>
          </a:prstGeom>
          <a:noFill/>
        </p:spPr>
        <p:txBody>
          <a:bodyPr wrap="none" rtlCol="0">
            <a:spAutoFit/>
          </a:bodyPr>
          <a:p>
            <a:r>
              <a:rPr lang="en-US" sz="2000">
                <a:latin typeface="Calibri" panose="020F0502020204030204" charset="0"/>
                <a:cs typeface="Calibri" panose="020F0502020204030204" charset="0"/>
              </a:rPr>
              <a:t>Production Planning Related Views in Material Master</a:t>
            </a:r>
            <a:endParaRPr lang="en-US" sz="2000">
              <a:latin typeface="Calibri" panose="020F0502020204030204" charset="0"/>
              <a:cs typeface="Calibri" panose="020F0502020204030204" charset="0"/>
            </a:endParaRPr>
          </a:p>
          <a:p>
            <a:r>
              <a:rPr lang="en-US" sz="2000">
                <a:latin typeface="Calibri" panose="020F0502020204030204" charset="0"/>
                <a:cs typeface="Calibri" panose="020F0502020204030204" charset="0"/>
              </a:rPr>
              <a:t> </a:t>
            </a:r>
            <a:endParaRPr lang="en-US" sz="2000">
              <a:latin typeface="Calibri" panose="020F0502020204030204" charset="0"/>
              <a:cs typeface="Calibri" panose="020F0502020204030204" charset="0"/>
            </a:endParaRPr>
          </a:p>
          <a:p>
            <a:r>
              <a:rPr lang="en-US" sz="2000">
                <a:latin typeface="Calibri" panose="020F0502020204030204" charset="0"/>
                <a:cs typeface="Calibri" panose="020F0502020204030204" charset="0"/>
              </a:rPr>
              <a:t>MRP1 View</a:t>
            </a:r>
            <a:endParaRPr lang="en-US" sz="2000">
              <a:latin typeface="Calibri" panose="020F0502020204030204" charset="0"/>
              <a:cs typeface="Calibri" panose="020F0502020204030204" charset="0"/>
            </a:endParaRPr>
          </a:p>
          <a:p>
            <a:endParaRPr lang="en-US" sz="2000">
              <a:latin typeface="Calibri" panose="020F0502020204030204" charset="0"/>
              <a:cs typeface="Calibri" panose="020F0502020204030204" charset="0"/>
            </a:endParaRPr>
          </a:p>
          <a:p>
            <a:r>
              <a:rPr lang="en-US" sz="2000">
                <a:latin typeface="Calibri" panose="020F0502020204030204" charset="0"/>
                <a:cs typeface="Calibri" panose="020F0502020204030204" charset="0"/>
              </a:rPr>
              <a:t>MRP2 View</a:t>
            </a:r>
            <a:endParaRPr lang="en-US" sz="2000">
              <a:latin typeface="Calibri" panose="020F0502020204030204" charset="0"/>
              <a:cs typeface="Calibri" panose="020F0502020204030204" charset="0"/>
            </a:endParaRPr>
          </a:p>
          <a:p>
            <a:endParaRPr lang="en-US" sz="2000">
              <a:latin typeface="Calibri" panose="020F0502020204030204" charset="0"/>
              <a:cs typeface="Calibri" panose="020F0502020204030204" charset="0"/>
            </a:endParaRPr>
          </a:p>
          <a:p>
            <a:r>
              <a:rPr lang="en-US" sz="2000">
                <a:latin typeface="Calibri" panose="020F0502020204030204" charset="0"/>
                <a:cs typeface="Calibri" panose="020F0502020204030204" charset="0"/>
              </a:rPr>
              <a:t>MRP3 View</a:t>
            </a:r>
            <a:endParaRPr lang="en-US" sz="2000">
              <a:latin typeface="Calibri" panose="020F0502020204030204" charset="0"/>
              <a:cs typeface="Calibri" panose="020F0502020204030204" charset="0"/>
            </a:endParaRPr>
          </a:p>
          <a:p>
            <a:endParaRPr lang="en-US" sz="2000">
              <a:latin typeface="Calibri" panose="020F0502020204030204" charset="0"/>
              <a:cs typeface="Calibri" panose="020F0502020204030204" charset="0"/>
            </a:endParaRPr>
          </a:p>
          <a:p>
            <a:r>
              <a:rPr lang="en-US" sz="2000">
                <a:latin typeface="Calibri" panose="020F0502020204030204" charset="0"/>
                <a:cs typeface="Calibri" panose="020F0502020204030204" charset="0"/>
              </a:rPr>
              <a:t>MRP4 View</a:t>
            </a:r>
            <a:endParaRPr lang="en-US" sz="2000">
              <a:latin typeface="Calibri" panose="020F0502020204030204" charset="0"/>
              <a:cs typeface="Calibri" panose="020F0502020204030204" charset="0"/>
            </a:endParaRPr>
          </a:p>
          <a:p>
            <a:endParaRPr lang="en-US" sz="2000">
              <a:latin typeface="Calibri" panose="020F0502020204030204" charset="0"/>
              <a:cs typeface="Calibri" panose="020F0502020204030204" charset="0"/>
            </a:endParaRPr>
          </a:p>
          <a:p>
            <a:r>
              <a:rPr lang="en-US" sz="2000">
                <a:latin typeface="Calibri" panose="020F0502020204030204" charset="0"/>
                <a:cs typeface="Calibri" panose="020F0502020204030204" charset="0"/>
              </a:rPr>
              <a:t>Work Scheduling View</a:t>
            </a:r>
            <a:endParaRPr lang="en-US" sz="2000">
              <a:latin typeface="Calibri" panose="020F0502020204030204" charset="0"/>
              <a:cs typeface="Calibri" panose="020F0502020204030204" charset="0"/>
            </a:endParaRPr>
          </a:p>
          <a:p>
            <a:r>
              <a:rPr lang="en-US"/>
              <a:t> </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MRP1 View</a:t>
            </a:r>
            <a:endParaRPr lang="en-US" sz="3200" b="1">
              <a:latin typeface="Calibri" panose="020F0502020204030204" charset="0"/>
              <a:cs typeface="Calibri" panose="020F0502020204030204" charset="0"/>
            </a:endParaRPr>
          </a:p>
        </p:txBody>
      </p:sp>
      <p:pic>
        <p:nvPicPr>
          <p:cNvPr id="108" name="Picture 107"/>
          <p:cNvPicPr/>
          <p:nvPr/>
        </p:nvPicPr>
        <p:blipFill>
          <a:blip r:embed="rId1"/>
          <a:stretch>
            <a:fillRect/>
          </a:stretch>
        </p:blipFill>
        <p:spPr>
          <a:xfrm>
            <a:off x="1083310" y="1089660"/>
            <a:ext cx="9859645" cy="48164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a:xfrm>
            <a:off x="381635" y="148590"/>
            <a:ext cx="10972165" cy="454660"/>
          </a:xfrm>
        </p:spPr>
        <p:txBody>
          <a:bodyPr/>
          <a:p>
            <a:r>
              <a:rPr lang="en-US" sz="3200" b="1">
                <a:latin typeface="Calibri" panose="020F0502020204030204" charset="0"/>
                <a:cs typeface="Calibri" panose="020F0502020204030204" charset="0"/>
              </a:rPr>
              <a:t>MRP1 View</a:t>
            </a:r>
            <a:endParaRPr lang="en-US" sz="3200" b="1">
              <a:latin typeface="Calibri" panose="020F0502020204030204" charset="0"/>
              <a:cs typeface="Calibri" panose="020F0502020204030204" charset="0"/>
            </a:endParaRPr>
          </a:p>
        </p:txBody>
      </p:sp>
      <p:sp>
        <p:nvSpPr>
          <p:cNvPr id="2" name="Text Box 1"/>
          <p:cNvSpPr txBox="1"/>
          <p:nvPr/>
        </p:nvSpPr>
        <p:spPr>
          <a:xfrm>
            <a:off x="239395" y="1075055"/>
            <a:ext cx="11543030" cy="4799965"/>
          </a:xfrm>
          <a:prstGeom prst="rect">
            <a:avLst/>
          </a:prstGeom>
          <a:noFill/>
        </p:spPr>
        <p:txBody>
          <a:bodyPr wrap="square" rtlCol="0">
            <a:spAutoFit/>
          </a:bodyPr>
          <a:p>
            <a:pPr algn="l"/>
            <a:r>
              <a:rPr lang="en-US" b="1">
                <a:cs typeface="+mn-lt"/>
              </a:rPr>
              <a:t>ABC indicator:</a:t>
            </a:r>
            <a:r>
              <a:rPr lang="en-US">
                <a:cs typeface="+mn-lt"/>
              </a:rPr>
              <a:t> This is an indicator showing the importance of the material in terms of stock availability. </a:t>
            </a:r>
            <a:endParaRPr lang="en-US">
              <a:cs typeface="+mn-lt"/>
            </a:endParaRPr>
          </a:p>
          <a:p>
            <a:pPr algn="l"/>
            <a:r>
              <a:rPr lang="en-US">
                <a:cs typeface="+mn-lt"/>
              </a:rPr>
              <a:t>Most of the companies use several ABC values, but most common are: A – the most important materials, they need to be available for sales in every moment customer requests it, B – less important materials that are often supposed to be available but the lack of this material can happen and is allowed, C – Least important materials. There can also be few more categories, N – new, material not yet tested on the market, so we don’t actually know if it’s going to be A, B or C yet. S – material that is produced only on customer request, and D – same as S with the difference that it has a certain quantity on stock just in case someone needs it ASAP, in production planning it is called a material safety stock.</a:t>
            </a:r>
            <a:endParaRPr lang="en-US">
              <a:cs typeface="+mn-lt"/>
            </a:endParaRPr>
          </a:p>
          <a:p>
            <a:pPr algn="l"/>
            <a:endParaRPr lang="en-US">
              <a:cs typeface="+mn-lt"/>
            </a:endParaRPr>
          </a:p>
          <a:p>
            <a:pPr algn="l"/>
            <a:r>
              <a:rPr lang="en-US" b="1">
                <a:cs typeface="+mn-lt"/>
              </a:rPr>
              <a:t>MRP type:</a:t>
            </a:r>
            <a:r>
              <a:rPr lang="en-US">
                <a:cs typeface="+mn-lt"/>
              </a:rPr>
              <a:t> there are various types of MRP that can be utilized. In this case, our MRP controller signalled that it should be PD – default MRP for most of the SAP installations.</a:t>
            </a:r>
            <a:endParaRPr lang="en-US">
              <a:cs typeface="+mn-lt"/>
            </a:endParaRPr>
          </a:p>
          <a:p>
            <a:pPr algn="l"/>
            <a:endParaRPr lang="en-US">
              <a:cs typeface="+mn-lt"/>
            </a:endParaRPr>
          </a:p>
          <a:p>
            <a:pPr algn="l"/>
            <a:r>
              <a:rPr lang="en-US" b="1">
                <a:cs typeface="+mn-lt"/>
              </a:rPr>
              <a:t>MRP controller: </a:t>
            </a:r>
            <a:r>
              <a:rPr lang="en-US">
                <a:cs typeface="+mn-lt"/>
              </a:rPr>
              <a:t>MRP controller responsible for production of this material, he manages all the data in these MRP views, along with the MRP results itself, production planning for this material etc. It is usual that the MRP controller provides the data for MRP views, or even in some organizational structures MRP controllers are maintaining these views on their own.</a:t>
            </a:r>
            <a:endParaRPr lang="en-US">
              <a:cs typeface="+mn-lt"/>
            </a:endParaRPr>
          </a:p>
          <a:p>
            <a:pPr algn="l"/>
            <a:endParaRPr lang="en-US">
              <a:cs typeface="+mn-lt"/>
            </a:endParaRPr>
          </a:p>
          <a:p>
            <a:pPr algn="l"/>
            <a:r>
              <a:rPr lang="en-US" b="1">
                <a:cs typeface="+mn-lt"/>
              </a:rPr>
              <a:t>Lot size: </a:t>
            </a:r>
            <a:r>
              <a:rPr lang="en-US">
                <a:cs typeface="+mn-lt"/>
              </a:rPr>
              <a:t>defines the procedure used by the system in order to calculate the procurement or production quantity of the material.</a:t>
            </a:r>
            <a:endParaRPr lang="en-US">
              <a:cs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MRP2 View</a:t>
            </a:r>
            <a:endParaRPr lang="en-US" sz="3200" b="1">
              <a:latin typeface="Calibri" panose="020F0502020204030204" charset="0"/>
              <a:cs typeface="Calibri" panose="020F0502020204030204" charset="0"/>
            </a:endParaRPr>
          </a:p>
        </p:txBody>
      </p:sp>
      <p:pic>
        <p:nvPicPr>
          <p:cNvPr id="114" name="Picture 113"/>
          <p:cNvPicPr/>
          <p:nvPr/>
        </p:nvPicPr>
        <p:blipFill>
          <a:blip r:embed="rId1"/>
          <a:stretch>
            <a:fillRect/>
          </a:stretch>
        </p:blipFill>
        <p:spPr>
          <a:xfrm>
            <a:off x="1214755" y="1081405"/>
            <a:ext cx="9461500" cy="469582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p:nvPr>
            <p:ph type="title"/>
          </p:nvPr>
        </p:nvSpPr>
        <p:spPr/>
        <p:txBody>
          <a:bodyPr/>
          <a:p>
            <a:r>
              <a:rPr lang="en-US" sz="3200" b="1">
                <a:latin typeface="Calibri" panose="020F0502020204030204" charset="0"/>
                <a:cs typeface="Calibri" panose="020F0502020204030204" charset="0"/>
              </a:rPr>
              <a:t>MRP2 View</a:t>
            </a:r>
            <a:endParaRPr lang="en-US" sz="3200" b="1">
              <a:latin typeface="Calibri" panose="020F0502020204030204" charset="0"/>
              <a:cs typeface="Calibri" panose="020F0502020204030204" charset="0"/>
            </a:endParaRPr>
          </a:p>
        </p:txBody>
      </p:sp>
      <p:sp>
        <p:nvSpPr>
          <p:cNvPr id="2" name="Text Box 1"/>
          <p:cNvSpPr txBox="1"/>
          <p:nvPr/>
        </p:nvSpPr>
        <p:spPr>
          <a:xfrm>
            <a:off x="212725" y="1488440"/>
            <a:ext cx="11914505" cy="3784600"/>
          </a:xfrm>
          <a:prstGeom prst="rect">
            <a:avLst/>
          </a:prstGeom>
          <a:noFill/>
        </p:spPr>
        <p:txBody>
          <a:bodyPr wrap="square" rtlCol="0">
            <a:spAutoFit/>
          </a:bodyPr>
          <a:p>
            <a:pPr algn="l"/>
            <a:r>
              <a:rPr lang="en-US" sz="2000" b="1">
                <a:latin typeface="Calibri" panose="020F0502020204030204" charset="0"/>
                <a:cs typeface="Calibri" panose="020F0502020204030204" charset="0"/>
              </a:rPr>
              <a:t>Procurement type:</a:t>
            </a:r>
            <a:r>
              <a:rPr lang="en-US" sz="2000">
                <a:latin typeface="Calibri" panose="020F0502020204030204" charset="0"/>
                <a:cs typeface="Calibri" panose="020F0502020204030204" charset="0"/>
              </a:rPr>
              <a:t> here you can choose if your material has internal production (our case), external procurement, or both types of procurements are possible. It also mightn’t have procurement at all.</a:t>
            </a:r>
            <a:br>
              <a:rPr lang="en-US" sz="2000">
                <a:latin typeface="Calibri" panose="020F0502020204030204" charset="0"/>
                <a:cs typeface="Calibri" panose="020F0502020204030204" charset="0"/>
              </a:rPr>
            </a:br>
            <a:endParaRPr lang="en-US" sz="2000">
              <a:latin typeface="Calibri" panose="020F0502020204030204" charset="0"/>
              <a:cs typeface="Calibri" panose="020F0502020204030204" charset="0"/>
            </a:endParaRPr>
          </a:p>
          <a:p>
            <a:pPr algn="l"/>
            <a:r>
              <a:rPr lang="en-US" sz="2000" b="1">
                <a:latin typeface="Calibri" panose="020F0502020204030204" charset="0"/>
                <a:cs typeface="Calibri" panose="020F0502020204030204" charset="0"/>
              </a:rPr>
              <a:t>Production storage location:</a:t>
            </a:r>
            <a:r>
              <a:rPr lang="en-US" sz="2000">
                <a:latin typeface="Calibri" panose="020F0502020204030204" charset="0"/>
                <a:cs typeface="Calibri" panose="020F0502020204030204" charset="0"/>
              </a:rPr>
              <a:t> here you will maintain the storage location that is copied throughout the production documents. If this is a production component this marks the location from which the goods issue is posted, or if it’s produced material it annotates a location to which the material receipt is posted</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b="1">
                <a:latin typeface="Calibri" panose="020F0502020204030204" charset="0"/>
                <a:cs typeface="Calibri" panose="020F0502020204030204" charset="0"/>
              </a:rPr>
              <a:t>Goods Receipt Processing Time in Days:</a:t>
            </a:r>
            <a:r>
              <a:rPr lang="en-US" sz="2000">
                <a:latin typeface="Calibri" panose="020F0502020204030204" charset="0"/>
                <a:cs typeface="Calibri" panose="020F0502020204030204" charset="0"/>
              </a:rPr>
              <a:t> you can set up this value that represents needed time in days for goods to be inspected and placed into appropriate storage location.</a:t>
            </a:r>
            <a:endParaRPr lang="en-US" sz="2000">
              <a:latin typeface="Calibri" panose="020F0502020204030204" charset="0"/>
              <a:cs typeface="Calibri" panose="020F0502020204030204" charset="0"/>
            </a:endParaRPr>
          </a:p>
          <a:p>
            <a:pPr algn="l"/>
            <a:endParaRPr lang="en-US" sz="2000">
              <a:latin typeface="Calibri" panose="020F0502020204030204" charset="0"/>
              <a:cs typeface="Calibri" panose="020F0502020204030204" charset="0"/>
            </a:endParaRPr>
          </a:p>
          <a:p>
            <a:pPr algn="l"/>
            <a:r>
              <a:rPr lang="en-US" sz="2000" b="1">
                <a:latin typeface="Calibri" panose="020F0502020204030204" charset="0"/>
                <a:cs typeface="Calibri" panose="020F0502020204030204" charset="0"/>
              </a:rPr>
              <a:t>Schedule margin key:</a:t>
            </a:r>
            <a:r>
              <a:rPr lang="en-US" sz="2000">
                <a:latin typeface="Calibri" panose="020F0502020204030204" charset="0"/>
                <a:cs typeface="Calibri" panose="020F0502020204030204" charset="0"/>
              </a:rPr>
              <a:t> this represents a key used for determination of the floats required for scheduling an order. It is defined in customizing and is supplied by your MRP controllor or PP administrator. </a:t>
            </a:r>
            <a:endParaRPr lang="en-US" sz="2000">
              <a:latin typeface="Calibri" panose="020F0502020204030204" charset="0"/>
              <a:cs typeface="Calibri" panose="020F0502020204030204" charset="0"/>
            </a:endParaRPr>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23693</Words>
  <Application>WPS Presentation</Application>
  <PresentationFormat>Widescreen</PresentationFormat>
  <Paragraphs>628</Paragraphs>
  <Slides>43</Slides>
  <Notes>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43</vt:i4>
      </vt:variant>
    </vt:vector>
  </HeadingPairs>
  <TitlesOfParts>
    <vt:vector size="58" baseType="lpstr">
      <vt:lpstr>Arial</vt:lpstr>
      <vt:lpstr>SimSun</vt:lpstr>
      <vt:lpstr>Wingdings</vt:lpstr>
      <vt:lpstr>Arial</vt:lpstr>
      <vt:lpstr>Calibri Light</vt:lpstr>
      <vt:lpstr>Calibri</vt:lpstr>
      <vt:lpstr>Microsoft YaHei</vt:lpstr>
      <vt:lpstr>Arial Unicode MS</vt:lpstr>
      <vt:lpstr>Calibri</vt:lpstr>
      <vt:lpstr>Calibri Light</vt:lpstr>
      <vt:lpstr>Harlow Solid Italic</vt:lpstr>
      <vt:lpstr>Edwardian Script ITC</vt:lpstr>
      <vt:lpstr>Jokerman</vt:lpstr>
      <vt:lpstr>1_Office Theme</vt:lpstr>
      <vt:lpstr>2_Office Theme</vt:lpstr>
      <vt:lpstr>Overview  SAP - Production Planning(PP)</vt:lpstr>
      <vt:lpstr>Introduction</vt:lpstr>
      <vt:lpstr>Organization Structure</vt:lpstr>
      <vt:lpstr>Master Data</vt:lpstr>
      <vt:lpstr>Material Master</vt:lpstr>
      <vt:lpstr>MRP1 View</vt:lpstr>
      <vt:lpstr>MRP1 View</vt:lpstr>
      <vt:lpstr>MRP2 View</vt:lpstr>
      <vt:lpstr>MRP2 View</vt:lpstr>
      <vt:lpstr>MRP3 View</vt:lpstr>
      <vt:lpstr>MRP3 View</vt:lpstr>
      <vt:lpstr>MRP4 View</vt:lpstr>
      <vt:lpstr>MRP4 View</vt:lpstr>
      <vt:lpstr>Work Scheduling View</vt:lpstr>
      <vt:lpstr>Work Scheduling View</vt:lpstr>
      <vt:lpstr>Bill of Material (BOM)</vt:lpstr>
      <vt:lpstr>Bill Of Material (BOM)</vt:lpstr>
      <vt:lpstr>Work Center</vt:lpstr>
      <vt:lpstr>Routing</vt:lpstr>
      <vt:lpstr>Production Version</vt:lpstr>
      <vt:lpstr>Master Data Tcodes</vt:lpstr>
      <vt:lpstr>Demand Management</vt:lpstr>
      <vt:lpstr>Production Planning Cycle</vt:lpstr>
      <vt:lpstr>Production Planning Cycle</vt:lpstr>
      <vt:lpstr>Production Planning Cycle</vt:lpstr>
      <vt:lpstr>Planned Independent Requirement (PIR)</vt:lpstr>
      <vt:lpstr>Make-to-Stock Planning Strategy</vt:lpstr>
      <vt:lpstr>Make-to-Order Planning Strategy</vt:lpstr>
      <vt:lpstr>Material Requirement Planning (MRP)</vt:lpstr>
      <vt:lpstr>Material Requirement Planning (MRP)</vt:lpstr>
      <vt:lpstr>Material Requirement Planning (MRP) - Tcodes</vt:lpstr>
      <vt:lpstr>Master Production Scheduling (MPS)</vt:lpstr>
      <vt:lpstr>MRP Evaluation</vt:lpstr>
      <vt:lpstr>Production Order</vt:lpstr>
      <vt:lpstr>Production Order</vt:lpstr>
      <vt:lpstr>Capacity Planning</vt:lpstr>
      <vt:lpstr>Integration With Other Modules</vt:lpstr>
      <vt:lpstr>Integration With Other modules</vt:lpstr>
      <vt:lpstr>PowerPoint 演示文稿</vt:lpstr>
      <vt:lpstr>PowerPoint 演示文稿</vt:lpstr>
      <vt:lpstr>PowerPoint 演示文稿</vt:lpstr>
      <vt:lpstr>PowerPoint 演示文稿</vt:lpstr>
      <vt:lpstr>SAP Overview Session</vt:lpstr>
    </vt:vector>
  </TitlesOfParts>
  <Company>ERPL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SAP S/4 HANA</dc:title>
  <dc:creator>Sakthi</dc:creator>
  <dc:subject>Fresher Induction Slide Deck</dc:subject>
  <cp:lastModifiedBy>Arvind S</cp:lastModifiedBy>
  <cp:revision>344</cp:revision>
  <dcterms:created xsi:type="dcterms:W3CDTF">2020-11-23T16:17:00Z</dcterms:created>
  <dcterms:modified xsi:type="dcterms:W3CDTF">2023-03-03T06:38:21Z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0x010100F793286B45578040A2E05D1E41C54927</vt:lpwstr>
  </property>
  <property fmtid="{D5CDD505-2E9C-101B-9397-08002B2CF9AE}" pid="3" name="ICV">
    <vt:lpwstr>E62086DE5F7445108CAC617A75A7E1D4</vt:lpwstr>
  </property>
  <property fmtid="{D5CDD505-2E9C-101B-9397-08002B2CF9AE}" pid="4" name="KSOProductBuildVer">
    <vt:lpwstr>1033-11.2.0.11219</vt:lpwstr>
  </property>
</Properties>
</file>